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49" r:id="rId3"/>
    <p:sldId id="350" r:id="rId4"/>
    <p:sldId id="351"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5" r:id="rId48"/>
    <p:sldId id="396" r:id="rId49"/>
    <p:sldId id="397" r:id="rId51"/>
    <p:sldId id="398" r:id="rId52"/>
    <p:sldId id="399" r:id="rId53"/>
    <p:sldId id="405" r:id="rId54"/>
    <p:sldId id="406" r:id="rId55"/>
    <p:sldId id="407" r:id="rId56"/>
    <p:sldId id="409" r:id="rId57"/>
    <p:sldId id="415" r:id="rId58"/>
    <p:sldId id="416" r:id="rId59"/>
    <p:sldId id="425" r:id="rId60"/>
    <p:sldId id="429" r:id="rId61"/>
    <p:sldId id="432" r:id="rId62"/>
    <p:sldId id="433" r:id="rId63"/>
    <p:sldId id="434" r:id="rId64"/>
    <p:sldId id="435" r:id="rId65"/>
    <p:sldId id="436" r:id="rId66"/>
    <p:sldId id="437" r:id="rId67"/>
    <p:sldId id="456" r:id="rId68"/>
    <p:sldId id="438" r:id="rId69"/>
    <p:sldId id="439" r:id="rId70"/>
    <p:sldId id="440" r:id="rId71"/>
    <p:sldId id="444" r:id="rId72"/>
    <p:sldId id="445" r:id="rId73"/>
    <p:sldId id="446" r:id="rId74"/>
    <p:sldId id="447" r:id="rId75"/>
    <p:sldId id="448"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5029C-12AD-4FCD-97A4-07A720C3F25F}" type="datetimeFigureOut">
              <a:rPr lang="en-US"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3EDFA-EA9F-47C5-B440-9B5B4B9C4C2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9BC53899-2B42-4EA1-8C9B-1FAB23A2BD1C}" type="slidenum">
              <a:rPr lang="en-US">
                <a:ea typeface="PMingLiU" pitchFamily="18" charset="-120"/>
              </a:rPr>
            </a:fld>
            <a:endParaRPr lang="en-US">
              <a:ea typeface="PMingLiU" pitchFamily="18" charset="-120"/>
            </a:endParaRPr>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xfrm>
            <a:off x="914400" y="4343400"/>
            <a:ext cx="5029200" cy="4114800"/>
          </a:xfrm>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F1EF51A-E1FA-4049-84E1-140E9E015C5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ED1C11-93F8-4524-AB95-471EBBA67DB7}"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91768C7-8FA0-425F-9300-F0E02FF4B49E}"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1F1A4C-4C50-4191-95E9-ADD007618E5D}"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590FA0C-99C6-4881-92DE-BDBEC236B88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10E0DA-3837-4FCA-8264-A3C852051349}"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5862"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4642338" y="1981200"/>
            <a:ext cx="3815862"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fld id="{6E312FAF-6A88-4BD6-B668-C3EA03FF995C}" type="datetime2">
              <a:rPr lang="en-US"/>
            </a:fld>
            <a:endParaRPr lang="en-US"/>
          </a:p>
        </p:txBody>
      </p:sp>
      <p:sp>
        <p:nvSpPr>
          <p:cNvPr id="7"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8" name="Rectangle 6"/>
          <p:cNvSpPr>
            <a:spLocks noGrp="1" noChangeArrowheads="1"/>
          </p:cNvSpPr>
          <p:nvPr>
            <p:ph type="sldNum" sz="quarter" idx="12"/>
          </p:nvPr>
        </p:nvSpPr>
        <p:spPr/>
        <p:txBody>
          <a:bodyPr/>
          <a:lstStyle>
            <a:lvl1pPr>
              <a:defRPr/>
            </a:lvl1pPr>
          </a:lstStyle>
          <a:p>
            <a:pPr>
              <a:defRPr/>
            </a:pPr>
            <a:fld id="{3BACFDA6-2C6A-424C-9965-3E867F251F75}"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45D40CE-A4E8-4C45-8242-47556B453E4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3822C1E-766B-44A3-A225-777BD9393972}"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FB62B7-1FDB-44CD-A48D-0048336BAF5B}"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B7CE860D-B848-4DFC-A565-AA7036506B24}"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FF0824-279D-408E-9DB3-F42B8102E44E}"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D4CC30-B114-4F40-A5CA-98F1646BD23F}"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3474BE-09B0-4335-B627-8190D22C5DA1}"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B18C885-A940-4A1F-BD86-A6219047810F}"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47690EF-5981-481F-AB7C-E113D13DC8F5}"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08527AC-3CEB-48C8-838B-3025E7A5F0E8}"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5017E81-FF3D-4523-9138-0BEB31D09B09}"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B08090-030F-49E3-810B-4FCC1CE02D52}"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A9618E0-0810-4337-92B1-3C7FEE4E8F7C}"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B1B7C9BC-3B54-430E-983D-3E139D372A18}"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0C2BA25-F916-42BA-A5A3-B61FE422CDCF}"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E2EB801A-8ED7-4237-8B62-450ABB3D89EE}"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C624D7-AABB-4BEF-ABD6-DC362D22E89F}"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smtClean="0"/>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A311D94-630A-4C6A-8A83-7958ADF72968}"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9E668CC-1AEF-408C-9CC5-3C6C879F9766}"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http://upload.wikimedia.org/wikipedia/en/f/f4/MagneticMedia.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oleObject" Target="../embeddings/oleObject2.bin"/><Relationship Id="rId3"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jpeg"/><Relationship Id="rId1" Type="http://schemas.openxmlformats.org/officeDocument/2006/relationships/image" Target="../media/image33.jpeg"/></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hyperlink" Target="http://upload.wikimedia.org/wikipedia/commons/9/93/Spin-valve_GMR.sv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oleObject" Target="../embeddings/oleObject5.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oleObject" Target="../embeddings/oleObject6.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wmf"/><Relationship Id="rId1" Type="http://schemas.openxmlformats.org/officeDocument/2006/relationships/image" Target="../media/image5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wmf"/><Relationship Id="rId1" Type="http://schemas.openxmlformats.org/officeDocument/2006/relationships/image" Target="../media/image55.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p:txBody>
          <a:bodyPr/>
          <a:lstStyle/>
          <a:p>
            <a:fld id="{450FA90A-426D-46CB-A4A4-383C8BC23BEC}" type="datetime2">
              <a:rPr lang="en-US"/>
            </a:fld>
            <a:endParaRPr lang="en-US"/>
          </a:p>
        </p:txBody>
      </p:sp>
      <p:sp>
        <p:nvSpPr>
          <p:cNvPr id="11" name="Slide Number Placeholder 7"/>
          <p:cNvSpPr>
            <a:spLocks noGrp="1"/>
          </p:cNvSpPr>
          <p:nvPr>
            <p:ph type="sldNum" sz="quarter" idx="12"/>
          </p:nvPr>
        </p:nvSpPr>
        <p:spPr/>
        <p:txBody>
          <a:bodyPr/>
          <a:lstStyle/>
          <a:p>
            <a:fld id="{E1D7A9CC-8F72-433C-B9D2-B2AAB3ABB2EF}" type="slidenum">
              <a:rPr lang="en-US"/>
            </a:fld>
            <a:endParaRPr lang="en-US"/>
          </a:p>
        </p:txBody>
      </p:sp>
      <p:sp>
        <p:nvSpPr>
          <p:cNvPr id="22" name="Rectangle 21"/>
          <p:cNvSpPr/>
          <p:nvPr/>
        </p:nvSpPr>
        <p:spPr>
          <a:xfrm>
            <a:off x="1336431" y="5638801"/>
            <a:ext cx="7315200" cy="369332"/>
          </a:xfrm>
          <a:prstGeom prst="rect">
            <a:avLst/>
          </a:prstGeom>
        </p:spPr>
        <p:txBody>
          <a:bodyPr wrap="square">
            <a:spAutoFit/>
          </a:bodyPr>
          <a:lstStyle/>
          <a:p>
            <a:r>
              <a:rPr lang="en-IN" dirty="0" smtClean="0"/>
              <a:t>Will these devices make it? The answer is a very definite…..</a:t>
            </a:r>
            <a:endParaRPr lang="en-IN" dirty="0"/>
          </a:p>
        </p:txBody>
      </p:sp>
      <p:sp>
        <p:nvSpPr>
          <p:cNvPr id="23" name="Rectangle 22"/>
          <p:cNvSpPr/>
          <p:nvPr/>
        </p:nvSpPr>
        <p:spPr>
          <a:xfrm>
            <a:off x="3868615" y="6096001"/>
            <a:ext cx="994824" cy="369332"/>
          </a:xfrm>
          <a:prstGeom prst="rect">
            <a:avLst/>
          </a:prstGeom>
        </p:spPr>
        <p:txBody>
          <a:bodyPr wrap="none">
            <a:spAutoFit/>
          </a:bodyPr>
          <a:lstStyle/>
          <a:p>
            <a:r>
              <a:rPr lang="en-IN" b="1" dirty="0" smtClean="0"/>
              <a:t>Maybe!!</a:t>
            </a:r>
            <a:endParaRPr lang="en-IN" dirty="0"/>
          </a:p>
        </p:txBody>
      </p:sp>
      <p:pic>
        <p:nvPicPr>
          <p:cNvPr id="1028" name="Picture 4"/>
          <p:cNvPicPr>
            <a:picLocks noChangeAspect="1" noChangeArrowheads="1"/>
          </p:cNvPicPr>
          <p:nvPr/>
        </p:nvPicPr>
        <p:blipFill>
          <a:blip r:embed="rId1"/>
          <a:srcRect/>
          <a:stretch>
            <a:fillRect/>
          </a:stretch>
        </p:blipFill>
        <p:spPr bwMode="auto">
          <a:xfrm>
            <a:off x="457200" y="838200"/>
            <a:ext cx="8220808" cy="3771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304800"/>
            <a:ext cx="9144000" cy="503238"/>
          </a:xfrm>
          <a:prstGeom prst="rect">
            <a:avLst/>
          </a:prstGeom>
          <a:noFill/>
          <a:ln w="9525">
            <a:noFill/>
            <a:miter lim="800000"/>
          </a:ln>
        </p:spPr>
        <p:txBody>
          <a:bodyPr lIns="0" tIns="0" rIns="0" bIns="76176">
            <a:spAutoFit/>
          </a:bodyPr>
          <a:lstStyle/>
          <a:p>
            <a:pPr marL="914400"/>
            <a:r>
              <a:rPr lang="en-US" sz="2800" b="1" u="sng" dirty="0" smtClean="0">
                <a:solidFill>
                  <a:srgbClr val="FF0000"/>
                </a:solidFill>
                <a:cs typeface="Times New Roman" panose="02020603050405020304" pitchFamily="18" charset="0"/>
              </a:rPr>
              <a:t>HOW MAGNETIC STORAGE WORKS</a:t>
            </a:r>
            <a:endParaRPr lang="en-US" sz="2800" u="sng" dirty="0">
              <a:solidFill>
                <a:srgbClr val="FF0000"/>
              </a:solidFill>
              <a:cs typeface="Times New Roman" panose="02020603050405020304" pitchFamily="18" charset="0"/>
            </a:endParaRPr>
          </a:p>
        </p:txBody>
      </p:sp>
      <p:sp>
        <p:nvSpPr>
          <p:cNvPr id="8195" name="Rectangle 3"/>
          <p:cNvSpPr>
            <a:spLocks noChangeArrowheads="1"/>
          </p:cNvSpPr>
          <p:nvPr/>
        </p:nvSpPr>
        <p:spPr bwMode="auto">
          <a:xfrm>
            <a:off x="0" y="1102628"/>
            <a:ext cx="8382000" cy="5755373"/>
          </a:xfrm>
          <a:prstGeom prst="rect">
            <a:avLst/>
          </a:prstGeom>
          <a:noFill/>
          <a:ln w="9525">
            <a:noFill/>
            <a:miter lim="800000"/>
          </a:ln>
        </p:spPr>
        <p:txBody>
          <a:bodyPr lIns="0" tIns="76176" rIns="0" bIns="76176">
            <a:spAutoFit/>
          </a:bodyPr>
          <a:lstStyle/>
          <a:p>
            <a:pPr marL="1379855" indent="-465455" algn="l">
              <a:buFontTx/>
              <a:buChar char="•"/>
              <a:tabLst>
                <a:tab pos="169545" algn="l"/>
              </a:tabLst>
            </a:pPr>
            <a:r>
              <a:rPr lang="en-US" sz="2800" b="1" dirty="0">
                <a:solidFill>
                  <a:schemeClr val="tx2"/>
                </a:solidFill>
                <a:latin typeface="Times New Roman" panose="02020603050405020304" pitchFamily="18" charset="0"/>
                <a:cs typeface="Times New Roman" panose="02020603050405020304" pitchFamily="18" charset="0"/>
              </a:rPr>
              <a:t>A magnetic disk's medium contains iron particles, which can be polarized—given a magnetic charge—in one of two directions.</a:t>
            </a: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r>
              <a:rPr lang="en-US" sz="2800" b="1" dirty="0">
                <a:solidFill>
                  <a:schemeClr val="tx2"/>
                </a:solidFill>
                <a:latin typeface="Times New Roman" panose="02020603050405020304" pitchFamily="18" charset="0"/>
                <a:cs typeface="Times New Roman" panose="02020603050405020304" pitchFamily="18" charset="0"/>
              </a:rPr>
              <a:t>Each particle's direction represents a 1 (on) or 0 (off), representing each bit of data that the CPU can recognize.</a:t>
            </a: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r>
              <a:rPr lang="en-US" sz="2800" b="1" dirty="0">
                <a:solidFill>
                  <a:schemeClr val="tx2"/>
                </a:solidFill>
                <a:latin typeface="Times New Roman" panose="02020603050405020304" pitchFamily="18" charset="0"/>
                <a:cs typeface="Times New Roman" panose="02020603050405020304" pitchFamily="18" charset="0"/>
              </a:rPr>
              <a:t>A disk drive uses read/write heads containing electromagnets to create magnetic charges on the medium. </a:t>
            </a: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eaLnBrk="0" hangingPunct="0">
              <a:buFontTx/>
              <a:buChar char="•"/>
              <a:tabLst>
                <a:tab pos="169545" algn="l"/>
              </a:tabLst>
            </a:pPr>
            <a:endParaRPr lang="en-US" sz="28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zoom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27076" y="228600"/>
            <a:ext cx="3921125" cy="2109788"/>
            <a:chOff x="432" y="240"/>
            <a:chExt cx="2470" cy="1329"/>
          </a:xfrm>
        </p:grpSpPr>
        <p:pic>
          <p:nvPicPr>
            <p:cNvPr id="5" name="Picture 3" descr="random"/>
            <p:cNvPicPr>
              <a:picLocks noChangeAspect="1" noChangeArrowheads="1"/>
            </p:cNvPicPr>
            <p:nvPr/>
          </p:nvPicPr>
          <p:blipFill>
            <a:blip r:embed="rId1"/>
            <a:srcRect/>
            <a:stretch>
              <a:fillRect/>
            </a:stretch>
          </p:blipFill>
          <p:spPr bwMode="auto">
            <a:xfrm>
              <a:off x="432" y="543"/>
              <a:ext cx="2470" cy="1026"/>
            </a:xfrm>
            <a:prstGeom prst="rect">
              <a:avLst/>
            </a:prstGeom>
            <a:noFill/>
            <a:ln w="9525">
              <a:noFill/>
              <a:miter lim="800000"/>
              <a:headEnd/>
              <a:tailEnd/>
            </a:ln>
          </p:spPr>
        </p:pic>
        <p:pic>
          <p:nvPicPr>
            <p:cNvPr id="6" name="Picture 4" descr="head"/>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07" y="240"/>
              <a:ext cx="718" cy="830"/>
            </a:xfrm>
            <a:prstGeom prst="rect">
              <a:avLst/>
            </a:prstGeom>
            <a:noFill/>
            <a:ln w="9525">
              <a:noFill/>
              <a:miter lim="800000"/>
              <a:headEnd/>
              <a:tailEnd/>
            </a:ln>
          </p:spPr>
        </p:pic>
      </p:grpSp>
      <p:grpSp>
        <p:nvGrpSpPr>
          <p:cNvPr id="3" name="Group 5"/>
          <p:cNvGrpSpPr/>
          <p:nvPr/>
        </p:nvGrpSpPr>
        <p:grpSpPr bwMode="auto">
          <a:xfrm>
            <a:off x="4648201" y="4953002"/>
            <a:ext cx="3921125" cy="1628775"/>
            <a:chOff x="2928" y="3120"/>
            <a:chExt cx="2470" cy="1026"/>
          </a:xfrm>
        </p:grpSpPr>
        <p:pic>
          <p:nvPicPr>
            <p:cNvPr id="7" name="Picture 6" descr="nonrandom"/>
            <p:cNvPicPr>
              <a:picLocks noChangeAspect="1" noChangeArrowheads="1"/>
            </p:cNvPicPr>
            <p:nvPr/>
          </p:nvPicPr>
          <p:blipFill>
            <a:blip r:embed="rId3"/>
            <a:srcRect/>
            <a:stretch>
              <a:fillRect/>
            </a:stretch>
          </p:blipFill>
          <p:spPr bwMode="auto">
            <a:xfrm>
              <a:off x="2928" y="3120"/>
              <a:ext cx="2470" cy="1026"/>
            </a:xfrm>
            <a:prstGeom prst="rect">
              <a:avLst/>
            </a:prstGeom>
            <a:noFill/>
            <a:ln w="9525">
              <a:noFill/>
              <a:miter lim="800000"/>
              <a:headEnd/>
              <a:tailEnd/>
            </a:ln>
          </p:spPr>
        </p:pic>
        <p:pic>
          <p:nvPicPr>
            <p:cNvPr id="8" name="Picture 7" descr="head"/>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928" y="3154"/>
              <a:ext cx="718" cy="830"/>
            </a:xfrm>
            <a:prstGeom prst="rect">
              <a:avLst/>
            </a:prstGeom>
            <a:noFill/>
            <a:ln w="9525">
              <a:noFill/>
              <a:miter lim="800000"/>
              <a:headEnd/>
              <a:tailEnd/>
            </a:ln>
          </p:spPr>
        </p:pic>
      </p:grpSp>
      <p:grpSp>
        <p:nvGrpSpPr>
          <p:cNvPr id="4" name="Group 8"/>
          <p:cNvGrpSpPr/>
          <p:nvPr/>
        </p:nvGrpSpPr>
        <p:grpSpPr bwMode="auto">
          <a:xfrm>
            <a:off x="2590801" y="2667000"/>
            <a:ext cx="3921125" cy="1727200"/>
            <a:chOff x="1728" y="1714"/>
            <a:chExt cx="2470" cy="1088"/>
          </a:xfrm>
        </p:grpSpPr>
        <p:pic>
          <p:nvPicPr>
            <p:cNvPr id="9" name="Picture 9" descr="random"/>
            <p:cNvPicPr>
              <a:picLocks noChangeAspect="1" noChangeArrowheads="1"/>
            </p:cNvPicPr>
            <p:nvPr/>
          </p:nvPicPr>
          <p:blipFill>
            <a:blip r:embed="rId1"/>
            <a:srcRect/>
            <a:stretch>
              <a:fillRect/>
            </a:stretch>
          </p:blipFill>
          <p:spPr bwMode="auto">
            <a:xfrm>
              <a:off x="1728" y="1776"/>
              <a:ext cx="2470" cy="1026"/>
            </a:xfrm>
            <a:prstGeom prst="rect">
              <a:avLst/>
            </a:prstGeom>
            <a:noFill/>
            <a:ln w="9525">
              <a:noFill/>
              <a:miter lim="800000"/>
              <a:headEnd/>
              <a:tailEnd/>
            </a:ln>
          </p:spPr>
        </p:pic>
        <p:pic>
          <p:nvPicPr>
            <p:cNvPr id="10" name="Picture 10" descr="head"/>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592" y="1714"/>
              <a:ext cx="718" cy="830"/>
            </a:xfrm>
            <a:prstGeom prst="rect">
              <a:avLst/>
            </a:prstGeom>
            <a:noFill/>
            <a:ln w="9525">
              <a:noFill/>
              <a:miter lim="800000"/>
              <a:headEnd/>
              <a:tailEnd/>
            </a:ln>
          </p:spPr>
        </p:pic>
      </p:grpSp>
      <p:sp>
        <p:nvSpPr>
          <p:cNvPr id="9227" name="Text Box 11"/>
          <p:cNvSpPr txBox="1">
            <a:spLocks noChangeArrowheads="1"/>
          </p:cNvSpPr>
          <p:nvPr/>
        </p:nvSpPr>
        <p:spPr bwMode="auto">
          <a:xfrm>
            <a:off x="228600" y="1828802"/>
            <a:ext cx="2416047" cy="830997"/>
          </a:xfrm>
          <a:prstGeom prst="rect">
            <a:avLst/>
          </a:prstGeom>
          <a:noFill/>
          <a:ln w="9525">
            <a:noFill/>
            <a:miter lim="800000"/>
          </a:ln>
        </p:spPr>
        <p:txBody>
          <a:bodyPr wrap="none">
            <a:spAutoFit/>
          </a:bodyPr>
          <a:lstStyle/>
          <a:p>
            <a:pPr algn="ctr"/>
            <a:r>
              <a:rPr lang="en-US" sz="2400" b="1" dirty="0"/>
              <a:t>Random particles</a:t>
            </a:r>
            <a:endParaRPr lang="en-US" sz="2400" b="1" dirty="0"/>
          </a:p>
          <a:p>
            <a:pPr algn="ctr"/>
            <a:r>
              <a:rPr lang="en-US" sz="2400" b="1" dirty="0"/>
              <a:t>(no data stored)</a:t>
            </a:r>
            <a:endParaRPr lang="en-US" sz="2400" b="1" dirty="0"/>
          </a:p>
        </p:txBody>
      </p:sp>
      <p:sp>
        <p:nvSpPr>
          <p:cNvPr id="9228" name="Text Box 12"/>
          <p:cNvSpPr txBox="1">
            <a:spLocks noChangeArrowheads="1"/>
          </p:cNvSpPr>
          <p:nvPr/>
        </p:nvSpPr>
        <p:spPr bwMode="auto">
          <a:xfrm>
            <a:off x="4648201" y="1905002"/>
            <a:ext cx="2368983" cy="830997"/>
          </a:xfrm>
          <a:prstGeom prst="rect">
            <a:avLst/>
          </a:prstGeom>
          <a:noFill/>
          <a:ln w="9525">
            <a:noFill/>
            <a:miter lim="800000"/>
          </a:ln>
        </p:spPr>
        <p:txBody>
          <a:bodyPr wrap="none">
            <a:spAutoFit/>
          </a:bodyPr>
          <a:lstStyle/>
          <a:p>
            <a:pPr algn="ctr"/>
            <a:r>
              <a:rPr lang="en-US" sz="2400" b="1">
                <a:solidFill>
                  <a:srgbClr val="FF0000"/>
                </a:solidFill>
              </a:rPr>
              <a:t>Current flow</a:t>
            </a:r>
            <a:endParaRPr lang="en-US" sz="2400" b="1">
              <a:solidFill>
                <a:srgbClr val="FF0000"/>
              </a:solidFill>
            </a:endParaRPr>
          </a:p>
          <a:p>
            <a:pPr algn="ctr"/>
            <a:r>
              <a:rPr lang="en-US" sz="2400" b="1">
                <a:solidFill>
                  <a:srgbClr val="FF0000"/>
                </a:solidFill>
              </a:rPr>
              <a:t>(write operation)</a:t>
            </a:r>
            <a:endParaRPr lang="en-US" sz="2400" b="1">
              <a:solidFill>
                <a:srgbClr val="FF0000"/>
              </a:solidFill>
            </a:endParaRPr>
          </a:p>
        </p:txBody>
      </p:sp>
      <p:sp>
        <p:nvSpPr>
          <p:cNvPr id="9229" name="Line 13"/>
          <p:cNvSpPr>
            <a:spLocks noChangeShapeType="1"/>
          </p:cNvSpPr>
          <p:nvPr/>
        </p:nvSpPr>
        <p:spPr bwMode="auto">
          <a:xfrm>
            <a:off x="4178300" y="2235200"/>
            <a:ext cx="228600" cy="381000"/>
          </a:xfrm>
          <a:prstGeom prst="line">
            <a:avLst/>
          </a:prstGeom>
          <a:noFill/>
          <a:ln w="38100">
            <a:solidFill>
              <a:srgbClr val="FF0000"/>
            </a:solidFill>
            <a:round/>
            <a:tailEnd type="triangle" w="med" len="med"/>
          </a:ln>
        </p:spPr>
        <p:txBody>
          <a:bodyPr/>
          <a:lstStyle/>
          <a:p>
            <a:endParaRPr lang="en-IN"/>
          </a:p>
        </p:txBody>
      </p:sp>
      <p:sp>
        <p:nvSpPr>
          <p:cNvPr id="9230" name="Line 14"/>
          <p:cNvSpPr>
            <a:spLocks noChangeShapeType="1"/>
          </p:cNvSpPr>
          <p:nvPr/>
        </p:nvSpPr>
        <p:spPr bwMode="auto">
          <a:xfrm flipH="1" flipV="1">
            <a:off x="3810000" y="2286000"/>
            <a:ext cx="228600" cy="381000"/>
          </a:xfrm>
          <a:prstGeom prst="line">
            <a:avLst/>
          </a:prstGeom>
          <a:noFill/>
          <a:ln w="38100">
            <a:solidFill>
              <a:srgbClr val="FF0000"/>
            </a:solidFill>
            <a:round/>
            <a:tailEnd type="triangle" w="med" len="med"/>
          </a:ln>
        </p:spPr>
        <p:txBody>
          <a:bodyPr/>
          <a:lstStyle/>
          <a:p>
            <a:endParaRPr lang="en-IN"/>
          </a:p>
        </p:txBody>
      </p:sp>
      <p:sp>
        <p:nvSpPr>
          <p:cNvPr id="9231" name="Text Box 15"/>
          <p:cNvSpPr txBox="1">
            <a:spLocks noChangeArrowheads="1"/>
          </p:cNvSpPr>
          <p:nvPr/>
        </p:nvSpPr>
        <p:spPr bwMode="auto">
          <a:xfrm>
            <a:off x="5065714" y="4267202"/>
            <a:ext cx="2629118" cy="830997"/>
          </a:xfrm>
          <a:prstGeom prst="rect">
            <a:avLst/>
          </a:prstGeom>
          <a:noFill/>
          <a:ln w="9525">
            <a:noFill/>
            <a:miter lim="800000"/>
          </a:ln>
        </p:spPr>
        <p:txBody>
          <a:bodyPr wrap="none">
            <a:spAutoFit/>
          </a:bodyPr>
          <a:lstStyle/>
          <a:p>
            <a:pPr algn="ctr"/>
            <a:r>
              <a:rPr lang="en-US" sz="2400" b="1" dirty="0"/>
              <a:t>Organized particles</a:t>
            </a:r>
            <a:endParaRPr lang="en-US" sz="2400" b="1" dirty="0"/>
          </a:p>
          <a:p>
            <a:pPr algn="ctr"/>
            <a:r>
              <a:rPr lang="en-US" sz="2400" b="1" dirty="0"/>
              <a:t>(represent data)</a:t>
            </a:r>
            <a:endParaRPr lang="en-US" sz="2400" b="1" dirty="0"/>
          </a:p>
        </p:txBody>
      </p:sp>
      <p:sp>
        <p:nvSpPr>
          <p:cNvPr id="9232" name="Text Box 16"/>
          <p:cNvSpPr txBox="1">
            <a:spLocks noChangeArrowheads="1"/>
          </p:cNvSpPr>
          <p:nvPr/>
        </p:nvSpPr>
        <p:spPr bwMode="auto">
          <a:xfrm>
            <a:off x="533400" y="1066801"/>
            <a:ext cx="1265090" cy="461665"/>
          </a:xfrm>
          <a:prstGeom prst="rect">
            <a:avLst/>
          </a:prstGeom>
          <a:noFill/>
          <a:ln w="9525">
            <a:noFill/>
            <a:miter lim="800000"/>
          </a:ln>
        </p:spPr>
        <p:txBody>
          <a:bodyPr wrap="none">
            <a:spAutoFit/>
          </a:bodyPr>
          <a:lstStyle/>
          <a:p>
            <a:r>
              <a:rPr lang="en-US" sz="2400" b="1" dirty="0">
                <a:solidFill>
                  <a:schemeClr val="accent2"/>
                </a:solidFill>
              </a:rPr>
              <a:t>Medium</a:t>
            </a:r>
            <a:endParaRPr lang="en-US" sz="2400" b="1" dirty="0">
              <a:solidFill>
                <a:schemeClr val="accent2"/>
              </a:solidFill>
            </a:endParaRPr>
          </a:p>
        </p:txBody>
      </p:sp>
      <p:sp>
        <p:nvSpPr>
          <p:cNvPr id="9233" name="Text Box 17"/>
          <p:cNvSpPr txBox="1">
            <a:spLocks noChangeArrowheads="1"/>
          </p:cNvSpPr>
          <p:nvPr/>
        </p:nvSpPr>
        <p:spPr bwMode="auto">
          <a:xfrm>
            <a:off x="4125914" y="304801"/>
            <a:ext cx="1605568" cy="461665"/>
          </a:xfrm>
          <a:prstGeom prst="rect">
            <a:avLst/>
          </a:prstGeom>
          <a:noFill/>
          <a:ln w="9525">
            <a:noFill/>
            <a:miter lim="800000"/>
          </a:ln>
        </p:spPr>
        <p:txBody>
          <a:bodyPr wrap="none">
            <a:spAutoFit/>
          </a:bodyPr>
          <a:lstStyle/>
          <a:p>
            <a:r>
              <a:rPr lang="en-US" sz="2400" b="1">
                <a:solidFill>
                  <a:srgbClr val="FF0000"/>
                </a:solidFill>
              </a:rPr>
              <a:t>Write head</a:t>
            </a:r>
            <a:endParaRPr lang="en-US" sz="2400" b="1">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scstore"/>
          <p:cNvPicPr>
            <a:picLocks noChangeAspect="1" noChangeArrowheads="1"/>
          </p:cNvPicPr>
          <p:nvPr/>
        </p:nvPicPr>
        <p:blipFill>
          <a:blip r:embed="rId1"/>
          <a:srcRect b="13399"/>
          <a:stretch>
            <a:fillRect/>
          </a:stretch>
        </p:blipFill>
        <p:spPr bwMode="auto">
          <a:xfrm>
            <a:off x="685800" y="228602"/>
            <a:ext cx="7620000" cy="6384925"/>
          </a:xfrm>
          <a:prstGeom prst="rect">
            <a:avLst/>
          </a:prstGeom>
          <a:noFill/>
          <a:ln w="9525">
            <a:noFill/>
            <a:miter lim="800000"/>
            <a:headEnd/>
            <a:tailEnd/>
          </a:ln>
        </p:spPr>
      </p:pic>
      <p:sp>
        <p:nvSpPr>
          <p:cNvPr id="10243" name="Text Box 3"/>
          <p:cNvSpPr txBox="1">
            <a:spLocks noChangeArrowheads="1"/>
          </p:cNvSpPr>
          <p:nvPr/>
        </p:nvSpPr>
        <p:spPr bwMode="auto">
          <a:xfrm>
            <a:off x="363538" y="4953001"/>
            <a:ext cx="2375330" cy="1200329"/>
          </a:xfrm>
          <a:prstGeom prst="rect">
            <a:avLst/>
          </a:prstGeom>
          <a:noFill/>
          <a:ln w="9525">
            <a:noFill/>
            <a:miter lim="800000"/>
          </a:ln>
        </p:spPr>
        <p:txBody>
          <a:bodyPr wrap="none">
            <a:spAutoFit/>
          </a:bodyPr>
          <a:lstStyle/>
          <a:p>
            <a:pPr algn="ctr"/>
            <a:r>
              <a:rPr lang="en-US" sz="2400" b="1">
                <a:solidFill>
                  <a:schemeClr val="accent2"/>
                </a:solidFill>
              </a:rPr>
              <a:t>As the medium</a:t>
            </a:r>
            <a:endParaRPr lang="en-US" sz="2400" b="1">
              <a:solidFill>
                <a:schemeClr val="accent2"/>
              </a:solidFill>
            </a:endParaRPr>
          </a:p>
          <a:p>
            <a:pPr algn="ctr"/>
            <a:r>
              <a:rPr lang="en-US" sz="2400" b="1">
                <a:solidFill>
                  <a:schemeClr val="accent2"/>
                </a:solidFill>
              </a:rPr>
              <a:t>rotates, the head</a:t>
            </a:r>
            <a:endParaRPr lang="en-US" sz="2400" b="1">
              <a:solidFill>
                <a:schemeClr val="accent2"/>
              </a:solidFill>
            </a:endParaRPr>
          </a:p>
          <a:p>
            <a:pPr algn="ctr"/>
            <a:r>
              <a:rPr lang="en-US" sz="2400" b="1">
                <a:solidFill>
                  <a:schemeClr val="accent2"/>
                </a:solidFill>
              </a:rPr>
              <a:t>writes the data.</a:t>
            </a:r>
            <a:endParaRPr lang="en-US" sz="2400" b="1">
              <a:solidFill>
                <a:schemeClr val="accent2"/>
              </a:solidFill>
            </a:endParaRPr>
          </a:p>
        </p:txBody>
      </p:sp>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en-US" smtClean="0"/>
              <a:t>non-volatile memory devices</a:t>
            </a:r>
            <a:endParaRPr lang="en-US" smtClean="0"/>
          </a:p>
        </p:txBody>
      </p:sp>
      <p:pic>
        <p:nvPicPr>
          <p:cNvPr id="9223" name="Picture 5" descr="File:MagneticMedia.png">
            <a:hlinkClick r:id="rId1"/>
          </p:cNvPr>
          <p:cNvPicPr>
            <a:picLocks noChangeAspect="1" noChangeArrowheads="1"/>
          </p:cNvPicPr>
          <p:nvPr/>
        </p:nvPicPr>
        <p:blipFill>
          <a:blip r:embed="rId2"/>
          <a:srcRect/>
          <a:stretch>
            <a:fillRect/>
          </a:stretch>
        </p:blipFill>
        <p:spPr bwMode="auto">
          <a:xfrm>
            <a:off x="130164" y="2511426"/>
            <a:ext cx="4975237" cy="2417772"/>
          </a:xfrm>
          <a:prstGeom prst="rect">
            <a:avLst/>
          </a:prstGeom>
          <a:noFill/>
          <a:ln w="9525">
            <a:noFill/>
            <a:miter lim="800000"/>
            <a:headEnd/>
            <a:tailEnd/>
          </a:ln>
        </p:spPr>
      </p:pic>
      <p:sp>
        <p:nvSpPr>
          <p:cNvPr id="9221" name="Text Box 9"/>
          <p:cNvSpPr txBox="1">
            <a:spLocks noChangeArrowheads="1"/>
          </p:cNvSpPr>
          <p:nvPr/>
        </p:nvSpPr>
        <p:spPr bwMode="auto">
          <a:xfrm>
            <a:off x="5181600" y="2438400"/>
            <a:ext cx="3962400" cy="3108543"/>
          </a:xfrm>
          <a:prstGeom prst="rect">
            <a:avLst/>
          </a:prstGeom>
          <a:noFill/>
          <a:ln w="9525">
            <a:noFill/>
            <a:miter lim="800000"/>
          </a:ln>
        </p:spPr>
        <p:txBody>
          <a:bodyPr>
            <a:spAutoFit/>
          </a:bodyPr>
          <a:lstStyle/>
          <a:p>
            <a:pPr>
              <a:buFontTx/>
              <a:buChar char="•"/>
            </a:pPr>
            <a:r>
              <a:rPr lang="en-US" sz="2800"/>
              <a:t> “Permanent” memory state</a:t>
            </a:r>
            <a:endParaRPr lang="en-US" sz="2800"/>
          </a:p>
          <a:p>
            <a:pPr>
              <a:buFontTx/>
              <a:buChar char="•"/>
            </a:pPr>
            <a:r>
              <a:rPr lang="en-US" sz="2800"/>
              <a:t> Large writing currents required</a:t>
            </a:r>
            <a:endParaRPr lang="en-US" sz="2800"/>
          </a:p>
          <a:p>
            <a:pPr>
              <a:buFontTx/>
              <a:buChar char="•"/>
            </a:pPr>
            <a:r>
              <a:rPr lang="en-US" sz="2800"/>
              <a:t> Density of “grains”, read/write limiting factor</a:t>
            </a:r>
            <a:endParaRPr lang="en-US" sz="2800"/>
          </a:p>
          <a:p>
            <a:pPr>
              <a:buFontTx/>
              <a:buChar char="•"/>
            </a:pPr>
            <a:endParaRPr lang="en-US" sz="2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630918"/>
          </a:xfrm>
          <a:prstGeom prst="rect">
            <a:avLst/>
          </a:prstGeom>
          <a:noFill/>
          <a:ln w="9525">
            <a:noFill/>
            <a:miter lim="800000"/>
          </a:ln>
        </p:spPr>
        <p:txBody>
          <a:bodyPr lIns="0" tIns="0" rIns="0" bIns="76176">
            <a:spAutoFit/>
          </a:bodyPr>
          <a:lstStyle/>
          <a:p>
            <a:pPr marL="914400"/>
            <a:r>
              <a:rPr lang="en-US" sz="3600" b="1" dirty="0" smtClean="0">
                <a:solidFill>
                  <a:schemeClr val="accent2"/>
                </a:solidFill>
                <a:cs typeface="Times New Roman" panose="02020603050405020304" pitchFamily="18" charset="0"/>
              </a:rPr>
              <a:t>FORMATTING</a:t>
            </a:r>
            <a:endParaRPr lang="en-US" sz="3600" dirty="0">
              <a:solidFill>
                <a:schemeClr val="accent2"/>
              </a:solidFill>
              <a:cs typeface="Times New Roman" panose="02020603050405020304" pitchFamily="18" charset="0"/>
            </a:endParaRPr>
          </a:p>
        </p:txBody>
      </p:sp>
      <p:sp>
        <p:nvSpPr>
          <p:cNvPr id="11267" name="Rectangle 3"/>
          <p:cNvSpPr>
            <a:spLocks noChangeArrowheads="1"/>
          </p:cNvSpPr>
          <p:nvPr/>
        </p:nvSpPr>
        <p:spPr bwMode="auto">
          <a:xfrm>
            <a:off x="0" y="609601"/>
            <a:ext cx="9144000" cy="4893599"/>
          </a:xfrm>
          <a:prstGeom prst="rect">
            <a:avLst/>
          </a:prstGeom>
          <a:noFill/>
          <a:ln w="9525">
            <a:noFill/>
            <a:miter lim="800000"/>
          </a:ln>
        </p:spPr>
        <p:txBody>
          <a:bodyPr wrap="square" lIns="0" tIns="76176" rIns="0" bIns="76176">
            <a:spAutoFit/>
          </a:bodyPr>
          <a:lstStyle/>
          <a:p>
            <a:pPr marL="1379855" indent="-465455" algn="l" defTabSz="234950">
              <a:buFontTx/>
              <a:buChar char="•"/>
            </a:pPr>
            <a:r>
              <a:rPr lang="en-US" sz="2800" b="1" dirty="0">
                <a:solidFill>
                  <a:schemeClr val="tx2"/>
                </a:solidFill>
                <a:latin typeface="Times New Roman" panose="02020603050405020304" pitchFamily="18" charset="0"/>
                <a:cs typeface="Times New Roman" panose="02020603050405020304" pitchFamily="18" charset="0"/>
              </a:rPr>
              <a:t>Before a magnetic disk can be used, it must be formatted—a process that maps the disk's surface and determines how data will be stored.</a:t>
            </a: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r>
              <a:rPr lang="en-US" sz="2800" b="1" dirty="0">
                <a:solidFill>
                  <a:schemeClr val="tx2"/>
                </a:solidFill>
                <a:latin typeface="Times New Roman" panose="02020603050405020304" pitchFamily="18" charset="0"/>
                <a:cs typeface="Times New Roman" panose="02020603050405020304" pitchFamily="18" charset="0"/>
              </a:rPr>
              <a:t>During formatting, the drive creates circular tracks around the disk's surface, then divides each track into sectors.</a:t>
            </a: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endParaRPr lang="en-US" sz="28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r>
              <a:rPr lang="en-US" sz="2800" b="1" dirty="0">
                <a:solidFill>
                  <a:schemeClr val="tx2"/>
                </a:solidFill>
                <a:latin typeface="Times New Roman" panose="02020603050405020304" pitchFamily="18" charset="0"/>
                <a:cs typeface="Times New Roman" panose="02020603050405020304" pitchFamily="18" charset="0"/>
              </a:rPr>
              <a:t>The OS organizes sectors into groups, called clusters, then tracks each file's location according to the clusters it occupies. </a:t>
            </a:r>
            <a:endParaRPr lang="en-US" sz="28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ctors"/>
          <p:cNvPicPr>
            <a:picLocks noChangeAspect="1" noChangeArrowheads="1"/>
          </p:cNvPicPr>
          <p:nvPr/>
        </p:nvPicPr>
        <p:blipFill>
          <a:blip r:embed="rId1"/>
          <a:srcRect b="27225"/>
          <a:stretch>
            <a:fillRect/>
          </a:stretch>
        </p:blipFill>
        <p:spPr bwMode="auto">
          <a:xfrm>
            <a:off x="304800" y="2206627"/>
            <a:ext cx="8534400" cy="2822575"/>
          </a:xfrm>
          <a:prstGeom prst="rect">
            <a:avLst/>
          </a:prstGeom>
          <a:noFill/>
          <a:ln w="9525">
            <a:noFill/>
            <a:miter lim="800000"/>
            <a:headEnd/>
            <a:tailEnd/>
          </a:ln>
        </p:spPr>
      </p:pic>
      <p:sp>
        <p:nvSpPr>
          <p:cNvPr id="12291" name="Text Box 3"/>
          <p:cNvSpPr txBox="1">
            <a:spLocks noChangeArrowheads="1"/>
          </p:cNvSpPr>
          <p:nvPr/>
        </p:nvSpPr>
        <p:spPr bwMode="auto">
          <a:xfrm>
            <a:off x="3200401" y="1295401"/>
            <a:ext cx="2459071" cy="523220"/>
          </a:xfrm>
          <a:prstGeom prst="rect">
            <a:avLst/>
          </a:prstGeom>
          <a:noFill/>
          <a:ln w="9525">
            <a:noFill/>
            <a:miter lim="800000"/>
          </a:ln>
        </p:spPr>
        <p:txBody>
          <a:bodyPr wrap="none">
            <a:spAutoFit/>
          </a:bodyPr>
          <a:lstStyle/>
          <a:p>
            <a:r>
              <a:rPr lang="en-US" sz="2800" b="1">
                <a:solidFill>
                  <a:schemeClr val="accent2"/>
                </a:solidFill>
              </a:rPr>
              <a:t>Formatted Disk</a:t>
            </a:r>
            <a:endParaRPr lang="en-US" sz="2800" b="1">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slide(fromTop)">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381000"/>
            <a:ext cx="9144000" cy="569362"/>
          </a:xfrm>
          <a:prstGeom prst="rect">
            <a:avLst/>
          </a:prstGeom>
          <a:noFill/>
          <a:ln w="9525">
            <a:noFill/>
            <a:miter lim="800000"/>
          </a:ln>
        </p:spPr>
        <p:txBody>
          <a:bodyPr lIns="0" tIns="0" rIns="0" bIns="76176">
            <a:spAutoFit/>
          </a:bodyPr>
          <a:lstStyle/>
          <a:p>
            <a:pPr marL="1089025"/>
            <a:r>
              <a:rPr lang="en-US" sz="3200" b="1" dirty="0" smtClean="0">
                <a:solidFill>
                  <a:srgbClr val="FF0000"/>
                </a:solidFill>
                <a:cs typeface="Times New Roman" panose="02020603050405020304" pitchFamily="18" charset="0"/>
              </a:rPr>
              <a:t> DISK AREAS</a:t>
            </a:r>
            <a:endParaRPr lang="en-US" sz="3200" dirty="0">
              <a:solidFill>
                <a:srgbClr val="FF0000"/>
              </a:solidFill>
              <a:cs typeface="Times New Roman" panose="02020603050405020304" pitchFamily="18" charset="0"/>
            </a:endParaRPr>
          </a:p>
        </p:txBody>
      </p:sp>
      <p:sp>
        <p:nvSpPr>
          <p:cNvPr id="13315" name="Rectangle 3"/>
          <p:cNvSpPr>
            <a:spLocks noChangeArrowheads="1"/>
          </p:cNvSpPr>
          <p:nvPr/>
        </p:nvSpPr>
        <p:spPr bwMode="auto">
          <a:xfrm>
            <a:off x="0" y="1143000"/>
            <a:ext cx="8382000" cy="892504"/>
          </a:xfrm>
          <a:prstGeom prst="rect">
            <a:avLst/>
          </a:prstGeom>
          <a:noFill/>
          <a:ln w="9525">
            <a:noFill/>
            <a:miter lim="800000"/>
          </a:ln>
        </p:spPr>
        <p:txBody>
          <a:bodyPr lIns="0" tIns="76176" rIns="0" bIns="76176">
            <a:spAutoFit/>
          </a:bodyPr>
          <a:lstStyle/>
          <a:p>
            <a:pPr marL="1146175" lvl="1"/>
            <a:r>
              <a:rPr lang="en-US" sz="2400" b="1" dirty="0">
                <a:latin typeface="Times New Roman" panose="02020603050405020304" pitchFamily="18" charset="0"/>
                <a:cs typeface="Times New Roman" panose="02020603050405020304" pitchFamily="18" charset="0"/>
              </a:rPr>
              <a:t>When a disk is formatted, the OS creates four</a:t>
            </a:r>
            <a:endParaRPr lang="en-US" sz="2400" b="1" dirty="0">
              <a:latin typeface="Times New Roman" panose="02020603050405020304" pitchFamily="18" charset="0"/>
              <a:cs typeface="Times New Roman" panose="02020603050405020304" pitchFamily="18" charset="0"/>
            </a:endParaRPr>
          </a:p>
          <a:p>
            <a:pPr marL="1146175" lvl="1" eaLnBrk="0" hangingPunct="0"/>
            <a:r>
              <a:rPr lang="en-US" sz="2400" b="1" dirty="0">
                <a:latin typeface="Times New Roman" panose="02020603050405020304" pitchFamily="18" charset="0"/>
                <a:cs typeface="Times New Roman" panose="02020603050405020304" pitchFamily="18" charset="0"/>
              </a:rPr>
              <a:t>areas on its surface: </a:t>
            </a:r>
            <a:endParaRPr lang="en-US" sz="2400" dirty="0">
              <a:latin typeface="Times New Roman" panose="02020603050405020304" pitchFamily="18" charset="0"/>
              <a:cs typeface="Times New Roman" panose="02020603050405020304" pitchFamily="18" charset="0"/>
            </a:endParaRPr>
          </a:p>
        </p:txBody>
      </p:sp>
      <p:sp>
        <p:nvSpPr>
          <p:cNvPr id="13316" name="Rectangle 4"/>
          <p:cNvSpPr>
            <a:spLocks noChangeArrowheads="1"/>
          </p:cNvSpPr>
          <p:nvPr/>
        </p:nvSpPr>
        <p:spPr bwMode="auto">
          <a:xfrm>
            <a:off x="0" y="2133600"/>
            <a:ext cx="8458200" cy="4099584"/>
          </a:xfrm>
          <a:prstGeom prst="rect">
            <a:avLst/>
          </a:prstGeom>
          <a:noFill/>
          <a:ln w="9525">
            <a:noFill/>
            <a:miter lim="800000"/>
          </a:ln>
        </p:spPr>
        <p:txBody>
          <a:bodyPr lIns="228528" tIns="0" rIns="0" bIns="0">
            <a:spAutoFit/>
          </a:bodyPr>
          <a:lstStyle/>
          <a:p>
            <a:pPr marL="1379855" indent="-465455" eaLnBrk="0" hangingPunct="0">
              <a:buFontTx/>
              <a:buChar char="•"/>
            </a:pPr>
            <a:r>
              <a:rPr lang="en-US" sz="2400" b="1">
                <a:latin typeface="Times New Roman" panose="02020603050405020304" pitchFamily="18" charset="0"/>
                <a:cs typeface="Times New Roman" panose="02020603050405020304" pitchFamily="18" charset="0"/>
              </a:rPr>
              <a:t>Boot sector </a:t>
            </a:r>
            <a:r>
              <a:rPr lang="en-US" sz="2400">
                <a:latin typeface="Times New Roman" panose="02020603050405020304" pitchFamily="18" charset="0"/>
                <a:cs typeface="Times New Roman" panose="02020603050405020304" pitchFamily="18" charset="0"/>
              </a:rPr>
              <a:t>– stores the master boot record, a small program that runs when you first start (boot) the computer</a:t>
            </a:r>
            <a:endParaRPr lang="en-US" sz="2400">
              <a:latin typeface="Times New Roman" panose="02020603050405020304" pitchFamily="18" charset="0"/>
              <a:cs typeface="Times New Roman" panose="02020603050405020304" pitchFamily="18" charset="0"/>
            </a:endParaRPr>
          </a:p>
          <a:p>
            <a:pPr marL="1379855" indent="-465455" eaLnBrk="0" hangingPunct="0">
              <a:lnSpc>
                <a:spcPct val="70000"/>
              </a:lnSpc>
              <a:buFontTx/>
              <a:buChar char="•"/>
            </a:pPr>
            <a:endParaRPr lang="en-US" sz="2400" b="1">
              <a:latin typeface="Times New Roman" panose="02020603050405020304" pitchFamily="18" charset="0"/>
              <a:cs typeface="Times New Roman" panose="02020603050405020304" pitchFamily="18" charset="0"/>
            </a:endParaRPr>
          </a:p>
          <a:p>
            <a:pPr marL="1379855" indent="-465455" eaLnBrk="0" hangingPunct="0">
              <a:buFontTx/>
              <a:buChar char="•"/>
            </a:pPr>
            <a:r>
              <a:rPr lang="en-US" sz="2400" b="1">
                <a:latin typeface="Times New Roman" panose="02020603050405020304" pitchFamily="18" charset="0"/>
                <a:cs typeface="Times New Roman" panose="02020603050405020304" pitchFamily="18" charset="0"/>
              </a:rPr>
              <a:t>File allocation table (FAT)</a:t>
            </a:r>
            <a:r>
              <a:rPr lang="en-US" sz="2400">
                <a:latin typeface="Times New Roman" panose="02020603050405020304" pitchFamily="18" charset="0"/>
                <a:cs typeface="Times New Roman" panose="02020603050405020304" pitchFamily="18" charset="0"/>
              </a:rPr>
              <a:t> – a log that records each file's location and each sector's status</a:t>
            </a:r>
            <a:endParaRPr lang="en-US" sz="2400">
              <a:latin typeface="Times New Roman" panose="02020603050405020304" pitchFamily="18" charset="0"/>
              <a:cs typeface="Times New Roman" panose="02020603050405020304" pitchFamily="18" charset="0"/>
            </a:endParaRPr>
          </a:p>
          <a:p>
            <a:pPr marL="1379855" indent="-465455" eaLnBrk="0" hangingPunct="0">
              <a:lnSpc>
                <a:spcPct val="70000"/>
              </a:lnSpc>
              <a:buFontTx/>
              <a:buChar char="•"/>
            </a:pPr>
            <a:endParaRPr lang="en-US" sz="2400" b="1">
              <a:latin typeface="Times New Roman" panose="02020603050405020304" pitchFamily="18" charset="0"/>
              <a:cs typeface="Times New Roman" panose="02020603050405020304" pitchFamily="18" charset="0"/>
            </a:endParaRPr>
          </a:p>
          <a:p>
            <a:pPr marL="1379855" indent="-465455" eaLnBrk="0" hangingPunct="0">
              <a:buFontTx/>
              <a:buChar char="•"/>
            </a:pPr>
            <a:r>
              <a:rPr lang="en-US" sz="2400" b="1">
                <a:latin typeface="Times New Roman" panose="02020603050405020304" pitchFamily="18" charset="0"/>
                <a:cs typeface="Times New Roman" panose="02020603050405020304" pitchFamily="18" charset="0"/>
              </a:rPr>
              <a:t>Root folder </a:t>
            </a:r>
            <a:r>
              <a:rPr lang="en-US" sz="2400">
                <a:latin typeface="Times New Roman" panose="02020603050405020304" pitchFamily="18" charset="0"/>
                <a:cs typeface="Times New Roman" panose="02020603050405020304" pitchFamily="18" charset="0"/>
              </a:rPr>
              <a:t>– enables the user to store data on the disk in a logical way</a:t>
            </a:r>
            <a:endParaRPr lang="en-US" sz="2400">
              <a:latin typeface="Times New Roman" panose="02020603050405020304" pitchFamily="18" charset="0"/>
              <a:cs typeface="Times New Roman" panose="02020603050405020304" pitchFamily="18" charset="0"/>
            </a:endParaRPr>
          </a:p>
          <a:p>
            <a:pPr marL="1379855" indent="-465455" eaLnBrk="0" hangingPunct="0">
              <a:lnSpc>
                <a:spcPct val="70000"/>
              </a:lnSpc>
              <a:buFontTx/>
              <a:buChar char="•"/>
            </a:pPr>
            <a:endParaRPr lang="en-US" sz="2400" b="1">
              <a:latin typeface="Times New Roman" panose="02020603050405020304" pitchFamily="18" charset="0"/>
              <a:cs typeface="Times New Roman" panose="02020603050405020304" pitchFamily="18" charset="0"/>
            </a:endParaRPr>
          </a:p>
          <a:p>
            <a:pPr marL="1379855" indent="-465455" eaLnBrk="0" hangingPunct="0">
              <a:buFontTx/>
              <a:buChar char="•"/>
            </a:pPr>
            <a:r>
              <a:rPr lang="en-US" sz="2400" b="1">
                <a:latin typeface="Times New Roman" panose="02020603050405020304" pitchFamily="18" charset="0"/>
                <a:cs typeface="Times New Roman" panose="02020603050405020304" pitchFamily="18" charset="0"/>
              </a:rPr>
              <a:t>Data area </a:t>
            </a:r>
            <a:r>
              <a:rPr lang="en-US" sz="2400">
                <a:latin typeface="Times New Roman" panose="02020603050405020304" pitchFamily="18" charset="0"/>
                <a:cs typeface="Times New Roman" panose="02020603050405020304" pitchFamily="18" charset="0"/>
              </a:rPr>
              <a:t>– the portion of the disk that actually holds data </a:t>
            </a:r>
            <a:endParaRPr lang="en-US" sz="2400">
              <a:latin typeface="Times New Roman" panose="02020603050405020304" pitchFamily="18" charset="0"/>
              <a:cs typeface="Times New Roman" panose="02020603050405020304" pitchFamily="18" charset="0"/>
            </a:endParaRPr>
          </a:p>
        </p:txBody>
      </p:sp>
      <p:sp>
        <p:nvSpPr>
          <p:cNvPr id="13317" name="Rectangle 5"/>
          <p:cNvSpPr>
            <a:spLocks noChangeArrowheads="1"/>
          </p:cNvSpPr>
          <p:nvPr/>
        </p:nvSpPr>
        <p:spPr bwMode="auto">
          <a:xfrm>
            <a:off x="0" y="4214814"/>
            <a:ext cx="9144000" cy="369332"/>
          </a:xfrm>
          <a:prstGeom prst="rect">
            <a:avLst/>
          </a:prstGeom>
          <a:noFill/>
          <a:ln w="9525">
            <a:noFill/>
            <a:miter lim="800000"/>
          </a:ln>
        </p:spPr>
        <p:txBody>
          <a:bodyPr lIns="228528" tIns="0" rIns="0" bIns="0">
            <a:spAutoFit/>
          </a:bodyPr>
          <a:lstStyle/>
          <a:p>
            <a:endParaRPr lang="en-US" sz="1200">
              <a:cs typeface="Times New Roman" panose="02020603050405020304" pitchFamily="18" charset="0"/>
            </a:endParaRPr>
          </a:p>
          <a:p>
            <a:pPr eaLnBrk="0" hangingPunct="0"/>
            <a:endParaRPr lang="en-US" sz="1200">
              <a:cs typeface="Times New Roman" panose="02020603050405020304" pitchFamily="18" charset="0"/>
            </a:endParaRPr>
          </a:p>
        </p:txBody>
      </p:sp>
    </p:spTree>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skorg"/>
          <p:cNvPicPr>
            <a:picLocks noChangeAspect="1" noChangeArrowheads="1"/>
          </p:cNvPicPr>
          <p:nvPr/>
        </p:nvPicPr>
        <p:blipFill>
          <a:blip r:embed="rId1"/>
          <a:srcRect b="25578"/>
          <a:stretch>
            <a:fillRect/>
          </a:stretch>
        </p:blipFill>
        <p:spPr bwMode="auto">
          <a:xfrm>
            <a:off x="457200" y="609600"/>
            <a:ext cx="8153400" cy="5183188"/>
          </a:xfrm>
          <a:prstGeom prst="rect">
            <a:avLst/>
          </a:prstGeom>
          <a:noFill/>
          <a:ln w="9525">
            <a:noFill/>
            <a:miter lim="800000"/>
            <a:headEnd/>
            <a:tailEnd/>
          </a:ln>
        </p:spPr>
      </p:pic>
    </p:spTree>
  </p:cSld>
  <p:clrMapOvr>
    <a:masterClrMapping/>
  </p:clrMapOvr>
  <p:transition spd="slow">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762000"/>
            <a:ext cx="9144000" cy="503238"/>
          </a:xfrm>
          <a:prstGeom prst="rect">
            <a:avLst/>
          </a:prstGeom>
          <a:noFill/>
          <a:ln w="9525">
            <a:noFill/>
            <a:miter lim="800000"/>
          </a:ln>
        </p:spPr>
        <p:txBody>
          <a:bodyPr lIns="0" tIns="0" rIns="0" bIns="76176">
            <a:spAutoFit/>
          </a:bodyPr>
          <a:lstStyle/>
          <a:p>
            <a:pPr marL="914400"/>
            <a:r>
              <a:rPr lang="en-US" sz="2800" b="1" dirty="0" smtClean="0">
                <a:solidFill>
                  <a:schemeClr val="accent2"/>
                </a:solidFill>
                <a:cs typeface="Times New Roman" panose="02020603050405020304" pitchFamily="18" charset="0"/>
              </a:rPr>
              <a:t>MAGNETIC STORAGE DEVICES - DISKETTES</a:t>
            </a:r>
            <a:endParaRPr lang="en-US" sz="2800" dirty="0">
              <a:solidFill>
                <a:schemeClr val="accent2"/>
              </a:solidFill>
              <a:cs typeface="Times New Roman" panose="02020603050405020304" pitchFamily="18" charset="0"/>
            </a:endParaRPr>
          </a:p>
        </p:txBody>
      </p:sp>
      <p:sp>
        <p:nvSpPr>
          <p:cNvPr id="15363" name="Rectangle 3"/>
          <p:cNvSpPr>
            <a:spLocks noChangeArrowheads="1"/>
          </p:cNvSpPr>
          <p:nvPr/>
        </p:nvSpPr>
        <p:spPr bwMode="auto">
          <a:xfrm>
            <a:off x="0" y="1447802"/>
            <a:ext cx="8458200" cy="3108495"/>
          </a:xfrm>
          <a:prstGeom prst="rect">
            <a:avLst/>
          </a:prstGeom>
          <a:noFill/>
          <a:ln w="9525">
            <a:noFill/>
            <a:miter lim="800000"/>
          </a:ln>
        </p:spPr>
        <p:txBody>
          <a:bodyPr lIns="0" tIns="76176" rIns="0" bIns="76176">
            <a:spAutoFit/>
          </a:bodyPr>
          <a:lstStyle/>
          <a:p>
            <a:pPr marL="1438275" indent="-523875" algn="l" defTabSz="234950">
              <a:buFontTx/>
              <a:buChar char="•"/>
            </a:pPr>
            <a:r>
              <a:rPr lang="en-US" sz="2400" b="1" dirty="0">
                <a:latin typeface="Times New Roman" panose="02020603050405020304" pitchFamily="18" charset="0"/>
                <a:cs typeface="Times New Roman" panose="02020603050405020304" pitchFamily="18" charset="0"/>
              </a:rPr>
              <a:t>Diskette drives, </a:t>
            </a:r>
            <a:r>
              <a:rPr lang="en-US" sz="2400" b="1" dirty="0" smtClean="0">
                <a:latin typeface="Times New Roman" panose="02020603050405020304" pitchFamily="18" charset="0"/>
                <a:cs typeface="Times New Roman" panose="02020603050405020304" pitchFamily="18" charset="0"/>
              </a:rPr>
              <a:t>known </a:t>
            </a:r>
            <a:r>
              <a:rPr lang="en-US" sz="2400" b="1" dirty="0">
                <a:latin typeface="Times New Roman" panose="02020603050405020304" pitchFamily="18" charset="0"/>
                <a:cs typeface="Times New Roman" panose="02020603050405020304" pitchFamily="18" charset="0"/>
              </a:rPr>
              <a:t>as floppy disk drives, read and write to diskettes (called floppy disks or floppies).</a:t>
            </a:r>
            <a:endParaRPr lang="en-US" sz="2400" b="1" dirty="0">
              <a:latin typeface="Times New Roman" panose="02020603050405020304" pitchFamily="18" charset="0"/>
              <a:cs typeface="Times New Roman" panose="02020603050405020304" pitchFamily="18" charset="0"/>
            </a:endParaRPr>
          </a:p>
          <a:p>
            <a:pPr marL="1438275" indent="-523875" algn="l" defTabSz="234950" eaLnBrk="0" hangingPunct="0">
              <a:buFontTx/>
              <a:buChar char="•"/>
            </a:pPr>
            <a:endParaRPr lang="en-US" sz="2400" b="1" dirty="0">
              <a:latin typeface="Times New Roman" panose="02020603050405020304" pitchFamily="18" charset="0"/>
              <a:cs typeface="Times New Roman" panose="02020603050405020304" pitchFamily="18" charset="0"/>
            </a:endParaRPr>
          </a:p>
          <a:p>
            <a:pPr marL="1438275" indent="-523875" algn="l" defTabSz="234950" eaLnBrk="0" hangingPunct="0">
              <a:buFontTx/>
              <a:buChar char="•"/>
            </a:pPr>
            <a:r>
              <a:rPr lang="en-US" sz="2400" b="1" dirty="0">
                <a:latin typeface="Times New Roman" panose="02020603050405020304" pitchFamily="18" charset="0"/>
                <a:cs typeface="Times New Roman" panose="02020603050405020304" pitchFamily="18" charset="0"/>
              </a:rPr>
              <a:t>Diskettes are used to transfer files between computers, as a means for distributing software, and as a backup medium.</a:t>
            </a:r>
            <a:endParaRPr lang="en-US" sz="2400" b="1" dirty="0">
              <a:latin typeface="Times New Roman" panose="02020603050405020304" pitchFamily="18" charset="0"/>
              <a:cs typeface="Times New Roman" panose="02020603050405020304" pitchFamily="18" charset="0"/>
            </a:endParaRPr>
          </a:p>
          <a:p>
            <a:pPr marL="1438275" indent="-523875" algn="l" defTabSz="234950" eaLnBrk="0" hangingPunct="0">
              <a:buFontTx/>
              <a:buChar char="•"/>
            </a:pPr>
            <a:endParaRPr lang="en-US" sz="2400" b="1" dirty="0">
              <a:latin typeface="Times New Roman" panose="02020603050405020304" pitchFamily="18" charset="0"/>
              <a:cs typeface="Times New Roman" panose="02020603050405020304" pitchFamily="18" charset="0"/>
            </a:endParaRPr>
          </a:p>
          <a:p>
            <a:pPr marL="1438275" indent="-523875" algn="l" defTabSz="234950" eaLnBrk="0" hangingPunct="0">
              <a:buFontTx/>
              <a:buChar char="•"/>
            </a:pPr>
            <a:r>
              <a:rPr lang="en-US" sz="2400" b="1" dirty="0">
                <a:latin typeface="Times New Roman" panose="02020603050405020304" pitchFamily="18" charset="0"/>
                <a:cs typeface="Times New Roman" panose="02020603050405020304" pitchFamily="18" charset="0"/>
              </a:rPr>
              <a:t>Diskettes come in two sizes: 5.25-inch and 3.5-inch. </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loppy"/>
          <p:cNvPicPr>
            <a:picLocks noChangeAspect="1" noChangeArrowheads="1"/>
          </p:cNvPicPr>
          <p:nvPr/>
        </p:nvPicPr>
        <p:blipFill>
          <a:blip r:embed="rId1"/>
          <a:srcRect b="20462"/>
          <a:stretch>
            <a:fillRect/>
          </a:stretch>
        </p:blipFill>
        <p:spPr bwMode="auto">
          <a:xfrm>
            <a:off x="457200" y="228600"/>
            <a:ext cx="8153400" cy="6192838"/>
          </a:xfrm>
          <a:prstGeom prst="rect">
            <a:avLst/>
          </a:prstGeom>
          <a:noFill/>
          <a:ln w="9525">
            <a:noFill/>
            <a:miter lim="800000"/>
            <a:headEnd/>
            <a:tailEnd/>
          </a:ln>
        </p:spPr>
      </p:pic>
      <p:sp>
        <p:nvSpPr>
          <p:cNvPr id="16387" name="Text Box 3"/>
          <p:cNvSpPr txBox="1">
            <a:spLocks noChangeArrowheads="1"/>
          </p:cNvSpPr>
          <p:nvPr/>
        </p:nvSpPr>
        <p:spPr bwMode="auto">
          <a:xfrm>
            <a:off x="6858001" y="685801"/>
            <a:ext cx="1585563" cy="1384995"/>
          </a:xfrm>
          <a:prstGeom prst="rect">
            <a:avLst/>
          </a:prstGeom>
          <a:noFill/>
          <a:ln w="9525">
            <a:noFill/>
            <a:miter lim="800000"/>
          </a:ln>
        </p:spPr>
        <p:txBody>
          <a:bodyPr wrap="none">
            <a:spAutoFit/>
          </a:bodyPr>
          <a:lstStyle/>
          <a:p>
            <a:pPr algn="ctr"/>
            <a:r>
              <a:rPr lang="en-US" sz="2800" b="1">
                <a:solidFill>
                  <a:srgbClr val="FF0000"/>
                </a:solidFill>
              </a:rPr>
              <a:t>3.5 inch</a:t>
            </a:r>
            <a:endParaRPr lang="en-US" sz="2800" b="1">
              <a:solidFill>
                <a:srgbClr val="FF0000"/>
              </a:solidFill>
            </a:endParaRPr>
          </a:p>
          <a:p>
            <a:pPr algn="ctr"/>
            <a:r>
              <a:rPr lang="en-US" sz="2800" b="1">
                <a:solidFill>
                  <a:srgbClr val="FF0000"/>
                </a:solidFill>
              </a:rPr>
              <a:t>floppy</a:t>
            </a:r>
            <a:endParaRPr lang="en-US" sz="2800" b="1">
              <a:solidFill>
                <a:srgbClr val="FF0000"/>
              </a:solidFill>
            </a:endParaRPr>
          </a:p>
          <a:p>
            <a:pPr algn="ctr"/>
            <a:r>
              <a:rPr lang="en-US" sz="2800" b="1">
                <a:solidFill>
                  <a:srgbClr val="FF0000"/>
                </a:solidFill>
              </a:rPr>
              <a:t>and drive</a:t>
            </a:r>
            <a:endParaRPr lang="en-US" sz="2800" b="1">
              <a:solidFill>
                <a:srgbClr val="FF0000"/>
              </a:solidFill>
            </a:endParaRPr>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457200" y="1143000"/>
            <a:ext cx="8229600" cy="4471988"/>
          </a:xfrm>
        </p:spPr>
        <p:txBody>
          <a:bodyPr>
            <a:normAutofit/>
          </a:bodyPr>
          <a:lstStyle/>
          <a:p>
            <a:pPr>
              <a:buClr>
                <a:schemeClr val="tx1"/>
              </a:buClr>
              <a:buFontTx/>
              <a:buChar char="•"/>
            </a:pPr>
            <a:r>
              <a:rPr lang="en-US" sz="3200" b="1" dirty="0" smtClean="0">
                <a:solidFill>
                  <a:srgbClr val="FF0000"/>
                </a:solidFill>
                <a:latin typeface="+mj-lt"/>
              </a:rPr>
              <a:t>Why can’t your pc simply turn on like your television?</a:t>
            </a:r>
            <a:endParaRPr lang="en-US" sz="3200" b="1" dirty="0" smtClean="0">
              <a:solidFill>
                <a:srgbClr val="FF0000"/>
              </a:solidFill>
              <a:latin typeface="+mj-lt"/>
            </a:endParaRPr>
          </a:p>
          <a:p>
            <a:pPr>
              <a:buClr>
                <a:schemeClr val="tx1"/>
              </a:buClr>
              <a:buFontTx/>
              <a:buChar char="•"/>
            </a:pPr>
            <a:endParaRPr lang="en-US" sz="3200" b="1" dirty="0" smtClean="0">
              <a:solidFill>
                <a:srgbClr val="FF0000"/>
              </a:solidFill>
              <a:latin typeface="+mj-lt"/>
            </a:endParaRPr>
          </a:p>
          <a:p>
            <a:pPr>
              <a:buClr>
                <a:schemeClr val="tx1"/>
              </a:buClr>
              <a:buFontTx/>
              <a:buChar char="•"/>
            </a:pPr>
            <a:r>
              <a:rPr lang="en-US" sz="3200" b="1" dirty="0" smtClean="0">
                <a:solidFill>
                  <a:srgbClr val="FF0000"/>
                </a:solidFill>
                <a:latin typeface="+mj-lt"/>
              </a:rPr>
              <a:t>MRAM uses magnetism rather than electrical power to store bits of data.</a:t>
            </a:r>
            <a:endParaRPr lang="en-US" sz="3200" b="1" dirty="0" smtClean="0">
              <a:solidFill>
                <a:srgbClr val="FF0000"/>
              </a:solidFill>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8313" y="188915"/>
            <a:ext cx="8229600" cy="706437"/>
          </a:xfrm>
        </p:spPr>
        <p:txBody>
          <a:bodyPr/>
          <a:lstStyle/>
          <a:p>
            <a:pPr eaLnBrk="1" hangingPunct="1"/>
            <a:r>
              <a:rPr lang="en-CA" sz="4000" smtClean="0">
                <a:solidFill>
                  <a:srgbClr val="FF0000"/>
                </a:solidFill>
                <a:latin typeface="Arial" panose="020B0604020202020204" pitchFamily="34" charset="0"/>
              </a:rPr>
              <a:t>Hard Disk Drive</a:t>
            </a:r>
            <a:endParaRPr lang="en-US" sz="4000" smtClean="0">
              <a:solidFill>
                <a:srgbClr val="FF0000"/>
              </a:solidFill>
              <a:latin typeface="Arial" panose="020B0604020202020204" pitchFamily="34" charset="0"/>
            </a:endParaRPr>
          </a:p>
        </p:txBody>
      </p:sp>
      <p:sp>
        <p:nvSpPr>
          <p:cNvPr id="23555" name="Rectangle 3"/>
          <p:cNvSpPr>
            <a:spLocks noGrp="1" noChangeArrowheads="1"/>
          </p:cNvSpPr>
          <p:nvPr>
            <p:ph type="body" idx="1"/>
          </p:nvPr>
        </p:nvSpPr>
        <p:spPr>
          <a:xfrm>
            <a:off x="0" y="836615"/>
            <a:ext cx="9144000" cy="6192837"/>
          </a:xfrm>
        </p:spPr>
        <p:txBody>
          <a:bodyPr/>
          <a:lstStyle/>
          <a:p>
            <a:pPr eaLnBrk="1" hangingPunct="1"/>
            <a:r>
              <a:rPr lang="en-US" sz="2800" smtClean="0">
                <a:solidFill>
                  <a:schemeClr val="accent2"/>
                </a:solidFill>
                <a:latin typeface="Arial" panose="020B0604020202020204" pitchFamily="34" charset="0"/>
              </a:rPr>
              <a:t>Purpose:</a:t>
            </a:r>
            <a:endParaRPr lang="en-US" sz="2800" smtClean="0">
              <a:solidFill>
                <a:schemeClr val="accent2"/>
              </a:solidFill>
              <a:latin typeface="Arial" panose="020B0604020202020204" pitchFamily="34" charset="0"/>
            </a:endParaRPr>
          </a:p>
          <a:p>
            <a:pPr lvl="1" eaLnBrk="1" hangingPunct="1"/>
            <a:r>
              <a:rPr lang="en-US" smtClean="0">
                <a:solidFill>
                  <a:schemeClr val="accent2"/>
                </a:solidFill>
                <a:latin typeface="Arial" panose="020B0604020202020204" pitchFamily="34" charset="0"/>
              </a:rPr>
              <a:t> Long-term, nonvolatile storage</a:t>
            </a:r>
            <a:endParaRPr lang="en-US" smtClean="0">
              <a:solidFill>
                <a:schemeClr val="accent2"/>
              </a:solidFill>
              <a:latin typeface="Arial" panose="020B0604020202020204" pitchFamily="34" charset="0"/>
            </a:endParaRPr>
          </a:p>
          <a:p>
            <a:pPr lvl="1" eaLnBrk="1" hangingPunct="1"/>
            <a:r>
              <a:rPr lang="en-US" smtClean="0">
                <a:solidFill>
                  <a:schemeClr val="accent2"/>
                </a:solidFill>
                <a:latin typeface="Arial" panose="020B0604020202020204" pitchFamily="34" charset="0"/>
              </a:rPr>
              <a:t> Large, inexpensive, slow level in the storage hierarchy</a:t>
            </a:r>
            <a:endParaRPr lang="en-US" smtClean="0">
              <a:solidFill>
                <a:schemeClr val="accent2"/>
              </a:solidFill>
              <a:latin typeface="Arial" panose="020B0604020202020204" pitchFamily="34" charset="0"/>
            </a:endParaRPr>
          </a:p>
          <a:p>
            <a:pPr eaLnBrk="1" hangingPunct="1"/>
            <a:r>
              <a:rPr lang="en-US" sz="2800" smtClean="0">
                <a:solidFill>
                  <a:schemeClr val="accent2"/>
                </a:solidFill>
                <a:latin typeface="Arial" panose="020B0604020202020204" pitchFamily="34" charset="0"/>
              </a:rPr>
              <a:t>Disk composition</a:t>
            </a:r>
            <a:endParaRPr lang="en-US" sz="2800" smtClean="0">
              <a:solidFill>
                <a:schemeClr val="accent2"/>
              </a:solidFill>
              <a:latin typeface="Arial" panose="020B0604020202020204" pitchFamily="34" charset="0"/>
            </a:endParaRPr>
          </a:p>
          <a:p>
            <a:pPr lvl="1" eaLnBrk="1" hangingPunct="1"/>
            <a:r>
              <a:rPr lang="en-US" smtClean="0">
                <a:solidFill>
                  <a:schemeClr val="accent2"/>
                </a:solidFill>
                <a:latin typeface="Arial" panose="020B0604020202020204" pitchFamily="34" charset="0"/>
              </a:rPr>
              <a:t>A magnetic disk consist of a collection of platters (1to 20 per disk) that rotate on a spindle. </a:t>
            </a:r>
            <a:endParaRPr lang="en-US" smtClean="0">
              <a:solidFill>
                <a:schemeClr val="accent2"/>
              </a:solidFill>
              <a:latin typeface="Arial" panose="020B0604020202020204" pitchFamily="34" charset="0"/>
            </a:endParaRPr>
          </a:p>
          <a:p>
            <a:pPr lvl="1" eaLnBrk="1" hangingPunct="1"/>
            <a:r>
              <a:rPr lang="en-US" smtClean="0">
                <a:solidFill>
                  <a:schemeClr val="accent2"/>
                </a:solidFill>
                <a:latin typeface="Arial" panose="020B0604020202020204" pitchFamily="34" charset="0"/>
              </a:rPr>
              <a:t>Disk surface divided into tracks (1000 to 4800 per platter).</a:t>
            </a:r>
            <a:endParaRPr lang="en-US" smtClean="0">
              <a:solidFill>
                <a:schemeClr val="accent2"/>
              </a:solidFill>
              <a:latin typeface="Arial" panose="020B0604020202020204" pitchFamily="34" charset="0"/>
            </a:endParaRPr>
          </a:p>
          <a:p>
            <a:pPr lvl="1" eaLnBrk="1" hangingPunct="1"/>
            <a:r>
              <a:rPr lang="en-US" smtClean="0">
                <a:solidFill>
                  <a:schemeClr val="accent2"/>
                </a:solidFill>
                <a:latin typeface="Arial" panose="020B0604020202020204" pitchFamily="34" charset="0"/>
              </a:rPr>
              <a:t>Tracks are divided into sectors (64 per track), which are the smallest unit that can be read or written.</a:t>
            </a:r>
            <a:endParaRPr lang="en-US" smtClean="0">
              <a:solidFill>
                <a:schemeClr val="accent2"/>
              </a:solidFill>
              <a:latin typeface="Arial" panose="020B0604020202020204" pitchFamily="34" charset="0"/>
            </a:endParaRPr>
          </a:p>
          <a:p>
            <a:pPr eaLnBrk="1" hangingPunct="1"/>
            <a:r>
              <a:rPr lang="en-CA" sz="2800" smtClean="0">
                <a:solidFill>
                  <a:schemeClr val="accent2"/>
                </a:solidFill>
                <a:latin typeface="Arial" panose="020B0604020202020204" pitchFamily="34" charset="0"/>
              </a:rPr>
              <a:t> Up to 10,000 rpm</a:t>
            </a:r>
            <a:endParaRPr lang="en-US" sz="2800" smtClean="0">
              <a:solidFill>
                <a:schemeClr val="accent2"/>
              </a:solidFill>
              <a:latin typeface="Arial" panose="020B0604020202020204" pitchFamily="34" charset="0"/>
            </a:endParaRPr>
          </a:p>
          <a:p>
            <a:pPr eaLnBrk="1" hangingPunct="1"/>
            <a:endParaRPr lang="en-US" sz="2800" smtClean="0">
              <a:solidFill>
                <a:schemeClr val="accent2"/>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81354" y="381000"/>
            <a:ext cx="9144000" cy="630918"/>
          </a:xfrm>
          <a:prstGeom prst="rect">
            <a:avLst/>
          </a:prstGeom>
          <a:noFill/>
          <a:ln w="9525">
            <a:noFill/>
            <a:miter lim="800000"/>
          </a:ln>
        </p:spPr>
        <p:txBody>
          <a:bodyPr lIns="0" tIns="0" rIns="0" bIns="76176">
            <a:spAutoFit/>
          </a:bodyPr>
          <a:lstStyle/>
          <a:p>
            <a:pPr marL="914400"/>
            <a:r>
              <a:rPr lang="en-US" sz="3600" b="1" dirty="0" smtClean="0">
                <a:solidFill>
                  <a:schemeClr val="accent2"/>
                </a:solidFill>
                <a:cs typeface="Times New Roman" panose="02020603050405020304" pitchFamily="18" charset="0"/>
              </a:rPr>
              <a:t>HARD DISKS</a:t>
            </a:r>
            <a:endParaRPr lang="en-US" sz="3600" dirty="0">
              <a:solidFill>
                <a:schemeClr val="accent2"/>
              </a:solidFill>
              <a:cs typeface="Times New Roman" panose="02020603050405020304" pitchFamily="18" charset="0"/>
            </a:endParaRPr>
          </a:p>
        </p:txBody>
      </p:sp>
      <p:sp>
        <p:nvSpPr>
          <p:cNvPr id="17411" name="Rectangle 3"/>
          <p:cNvSpPr>
            <a:spLocks noChangeArrowheads="1"/>
          </p:cNvSpPr>
          <p:nvPr/>
        </p:nvSpPr>
        <p:spPr bwMode="auto">
          <a:xfrm>
            <a:off x="0" y="1371601"/>
            <a:ext cx="8932985" cy="4585822"/>
          </a:xfrm>
          <a:prstGeom prst="rect">
            <a:avLst/>
          </a:prstGeom>
          <a:noFill/>
          <a:ln w="9525">
            <a:noFill/>
            <a:miter lim="800000"/>
          </a:ln>
        </p:spPr>
        <p:txBody>
          <a:bodyPr wrap="square" lIns="0" tIns="76176" rIns="0" bIns="76176">
            <a:spAutoFit/>
          </a:bodyPr>
          <a:lstStyle/>
          <a:p>
            <a:pPr marL="1379855" indent="-465455" algn="l" defTabSz="234950">
              <a:buFontTx/>
              <a:buChar char="•"/>
            </a:pPr>
            <a:r>
              <a:rPr lang="en-US" sz="3200" b="1" dirty="0">
                <a:solidFill>
                  <a:schemeClr val="tx2"/>
                </a:solidFill>
                <a:latin typeface="Times New Roman" panose="02020603050405020304" pitchFamily="18" charset="0"/>
                <a:cs typeface="Times New Roman" panose="02020603050405020304" pitchFamily="18" charset="0"/>
              </a:rPr>
              <a:t>Hard disks use multiple platters, stacked on a spindle. Each platter has two read/write heads, one 	for each side.</a:t>
            </a:r>
            <a:endParaRPr lang="en-US" sz="32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endParaRPr lang="en-US" sz="32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r>
              <a:rPr lang="en-US" sz="3200" b="1" dirty="0">
                <a:solidFill>
                  <a:schemeClr val="tx2"/>
                </a:solidFill>
                <a:latin typeface="Times New Roman" panose="02020603050405020304" pitchFamily="18" charset="0"/>
                <a:cs typeface="Times New Roman" panose="02020603050405020304" pitchFamily="18" charset="0"/>
              </a:rPr>
              <a:t>Hard disks use higher-quality media and a faster rotational speed than diskettes.</a:t>
            </a:r>
            <a:endParaRPr lang="en-US" sz="32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endParaRPr lang="en-US" sz="3200" b="1" dirty="0">
              <a:solidFill>
                <a:schemeClr val="tx2"/>
              </a:solidFill>
              <a:latin typeface="Times New Roman" panose="02020603050405020304" pitchFamily="18" charset="0"/>
              <a:cs typeface="Times New Roman" panose="02020603050405020304" pitchFamily="18" charset="0"/>
            </a:endParaRPr>
          </a:p>
          <a:p>
            <a:pPr marL="1379855" indent="-465455" algn="l" defTabSz="234950" eaLnBrk="0" hangingPunct="0">
              <a:buFontTx/>
              <a:buChar char="•"/>
            </a:pPr>
            <a:r>
              <a:rPr lang="en-US" sz="3200" b="1" dirty="0">
                <a:solidFill>
                  <a:schemeClr val="tx2"/>
                </a:solidFill>
                <a:latin typeface="Times New Roman" panose="02020603050405020304" pitchFamily="18" charset="0"/>
                <a:cs typeface="Times New Roman" panose="02020603050405020304" pitchFamily="18" charset="0"/>
              </a:rPr>
              <a:t>Removable hard disks combine high capacity with 	the convenience of diskettes. </a:t>
            </a:r>
            <a:endParaRPr lang="en-US" sz="32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spd="slow" advClick="0">
    <p:blind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05f05"/>
          <p:cNvPicPr>
            <a:picLocks noChangeAspect="1" noChangeArrowheads="1"/>
          </p:cNvPicPr>
          <p:nvPr/>
        </p:nvPicPr>
        <p:blipFill>
          <a:blip r:embed="rId1"/>
          <a:srcRect/>
          <a:stretch>
            <a:fillRect/>
          </a:stretch>
        </p:blipFill>
        <p:spPr bwMode="auto">
          <a:xfrm>
            <a:off x="971550" y="1989138"/>
            <a:ext cx="7416800" cy="4208462"/>
          </a:xfrm>
          <a:prstGeom prst="rect">
            <a:avLst/>
          </a:prstGeom>
          <a:noFill/>
          <a:ln w="9525">
            <a:noFill/>
            <a:miter lim="800000"/>
            <a:headEnd/>
            <a:tailEnd/>
          </a:ln>
        </p:spPr>
      </p:pic>
      <p:sp>
        <p:nvSpPr>
          <p:cNvPr id="24579" name="Rectangle 3"/>
          <p:cNvSpPr>
            <a:spLocks noGrp="1" noChangeArrowheads="1"/>
          </p:cNvSpPr>
          <p:nvPr>
            <p:ph type="title"/>
          </p:nvPr>
        </p:nvSpPr>
        <p:spPr>
          <a:xfrm>
            <a:off x="611188" y="188913"/>
            <a:ext cx="7772400" cy="1143000"/>
          </a:xfrm>
        </p:spPr>
        <p:txBody>
          <a:bodyPr/>
          <a:lstStyle/>
          <a:p>
            <a:pPr eaLnBrk="1" hangingPunct="1"/>
            <a:r>
              <a:rPr lang="en-US" smtClean="0">
                <a:solidFill>
                  <a:srgbClr val="FF0000"/>
                </a:solidFill>
                <a:latin typeface="Arial" panose="020B0604020202020204" pitchFamily="34" charset="0"/>
              </a:rPr>
              <a:t>Magnetic Disks</a:t>
            </a:r>
            <a:endParaRPr lang="en-US" smtClean="0">
              <a:solidFill>
                <a:srgbClr val="FF0000"/>
              </a:solidFill>
              <a:latin typeface="Arial" panose="020B0604020202020204" pitchFamily="34" charset="0"/>
            </a:endParaRPr>
          </a:p>
        </p:txBody>
      </p:sp>
      <p:sp>
        <p:nvSpPr>
          <p:cNvPr id="24580" name="Rectangle 4"/>
          <p:cNvSpPr>
            <a:spLocks noGrp="1" noChangeArrowheads="1"/>
          </p:cNvSpPr>
          <p:nvPr>
            <p:ph type="body" idx="1"/>
          </p:nvPr>
        </p:nvSpPr>
        <p:spPr>
          <a:xfrm>
            <a:off x="684213" y="1196975"/>
            <a:ext cx="7772400" cy="1096963"/>
          </a:xfrm>
        </p:spPr>
        <p:txBody>
          <a:bodyPr/>
          <a:lstStyle/>
          <a:p>
            <a:pPr eaLnBrk="1" hangingPunct="1"/>
            <a:r>
              <a:rPr lang="en-US" sz="2400" smtClean="0">
                <a:solidFill>
                  <a:schemeClr val="accent2"/>
                </a:solidFill>
                <a:latin typeface="Arial" panose="020B0604020202020204" pitchFamily="34" charset="0"/>
              </a:rPr>
              <a:t>A read/write head travels across a spinning magnetic disk, retrieving or recording data</a:t>
            </a:r>
            <a:endParaRPr lang="en-US" sz="2400" smtClean="0">
              <a:solidFill>
                <a:schemeClr val="accent2"/>
              </a:solidFill>
              <a:latin typeface="Arial" panose="020B0604020202020204" pitchFamily="34" charset="0"/>
            </a:endParaRPr>
          </a:p>
        </p:txBody>
      </p:sp>
      <p:sp>
        <p:nvSpPr>
          <p:cNvPr id="24581" name="Text Box 5"/>
          <p:cNvSpPr txBox="1">
            <a:spLocks noChangeArrowheads="1"/>
          </p:cNvSpPr>
          <p:nvPr/>
        </p:nvSpPr>
        <p:spPr bwMode="auto">
          <a:xfrm>
            <a:off x="250825" y="5949950"/>
            <a:ext cx="1752600" cy="738664"/>
          </a:xfrm>
          <a:prstGeom prst="rect">
            <a:avLst/>
          </a:prstGeom>
          <a:noFill/>
          <a:ln w="9525">
            <a:noFill/>
            <a:miter lim="800000"/>
          </a:ln>
        </p:spPr>
        <p:txBody>
          <a:bodyPr>
            <a:spAutoFit/>
          </a:bodyPr>
          <a:lstStyle/>
          <a:p>
            <a:pPr eaLnBrk="0" hangingPunct="0"/>
            <a:br>
              <a:rPr lang="en-US" sz="1400" b="1">
                <a:solidFill>
                  <a:schemeClr val="tx1"/>
                </a:solidFill>
              </a:rPr>
            </a:br>
            <a:r>
              <a:rPr lang="en-US" sz="1400" b="1">
                <a:solidFill>
                  <a:schemeClr val="tx1"/>
                </a:solidFill>
              </a:rPr>
              <a:t>The organization of a magnetic disk</a:t>
            </a:r>
            <a:endParaRPr lang="en-US" sz="1400" b="1">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arddrive"/>
          <p:cNvPicPr>
            <a:picLocks noChangeAspect="1" noChangeArrowheads="1"/>
          </p:cNvPicPr>
          <p:nvPr/>
        </p:nvPicPr>
        <p:blipFill>
          <a:blip r:embed="rId1"/>
          <a:srcRect b="31271"/>
          <a:stretch>
            <a:fillRect/>
          </a:stretch>
        </p:blipFill>
        <p:spPr bwMode="auto">
          <a:xfrm>
            <a:off x="609600" y="1066802"/>
            <a:ext cx="7924800" cy="4684713"/>
          </a:xfrm>
          <a:prstGeom prst="rect">
            <a:avLst/>
          </a:prstGeom>
          <a:noFill/>
          <a:ln w="9525">
            <a:noFill/>
            <a:miter lim="800000"/>
            <a:headEnd/>
            <a:tailEnd/>
          </a:ln>
        </p:spPr>
      </p:pic>
      <p:sp>
        <p:nvSpPr>
          <p:cNvPr id="18435" name="Text Box 3"/>
          <p:cNvSpPr txBox="1">
            <a:spLocks noChangeArrowheads="1"/>
          </p:cNvSpPr>
          <p:nvPr/>
        </p:nvSpPr>
        <p:spPr bwMode="auto">
          <a:xfrm>
            <a:off x="5029201" y="685801"/>
            <a:ext cx="2462277" cy="461665"/>
          </a:xfrm>
          <a:prstGeom prst="rect">
            <a:avLst/>
          </a:prstGeom>
          <a:noFill/>
          <a:ln w="9525">
            <a:noFill/>
            <a:miter lim="800000"/>
          </a:ln>
        </p:spPr>
        <p:txBody>
          <a:bodyPr wrap="none">
            <a:spAutoFit/>
          </a:bodyPr>
          <a:lstStyle/>
          <a:p>
            <a:r>
              <a:rPr lang="en-US" sz="2400" b="1">
                <a:solidFill>
                  <a:srgbClr val="FF0000"/>
                </a:solidFill>
              </a:rPr>
              <a:t>Read/write heads</a:t>
            </a:r>
            <a:endParaRPr lang="en-US" sz="2400" b="1">
              <a:solidFill>
                <a:srgbClr val="FF0000"/>
              </a:solidFill>
            </a:endParaRPr>
          </a:p>
        </p:txBody>
      </p:sp>
      <p:sp>
        <p:nvSpPr>
          <p:cNvPr id="18436" name="Line 4"/>
          <p:cNvSpPr>
            <a:spLocks noChangeShapeType="1"/>
          </p:cNvSpPr>
          <p:nvPr/>
        </p:nvSpPr>
        <p:spPr bwMode="auto">
          <a:xfrm flipH="1">
            <a:off x="3352800" y="914400"/>
            <a:ext cx="1600200" cy="1676400"/>
          </a:xfrm>
          <a:prstGeom prst="line">
            <a:avLst/>
          </a:prstGeom>
          <a:noFill/>
          <a:ln w="38100">
            <a:solidFill>
              <a:srgbClr val="FF0000"/>
            </a:solidFill>
            <a:round/>
            <a:tailEnd type="triangle" w="med" len="med"/>
          </a:ln>
        </p:spPr>
        <p:txBody>
          <a:bodyPr/>
          <a:lstStyle/>
          <a:p>
            <a:endParaRPr lang="en-IN"/>
          </a:p>
        </p:txBody>
      </p:sp>
    </p:spTree>
  </p:cSld>
  <p:clrMapOvr>
    <a:masterClrMapping/>
  </p:clrMapOvr>
  <p:transition advClick="0">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4"/>
          <p:cNvSpPr txBox="1">
            <a:spLocks noChangeArrowheads="1"/>
          </p:cNvSpPr>
          <p:nvPr/>
        </p:nvSpPr>
        <p:spPr bwMode="auto">
          <a:xfrm>
            <a:off x="1828801" y="152400"/>
            <a:ext cx="5878597" cy="584775"/>
          </a:xfrm>
          <a:prstGeom prst="rect">
            <a:avLst/>
          </a:prstGeom>
          <a:noFill/>
          <a:ln w="9525">
            <a:noFill/>
            <a:miter lim="800000"/>
          </a:ln>
        </p:spPr>
        <p:txBody>
          <a:bodyPr wrap="none">
            <a:spAutoFit/>
          </a:bodyPr>
          <a:lstStyle/>
          <a:p>
            <a:r>
              <a:rPr lang="en-US" sz="3200" b="1">
                <a:solidFill>
                  <a:schemeClr val="accent2"/>
                </a:solidFill>
              </a:rPr>
              <a:t>Physical layout of a magnetic disk</a:t>
            </a:r>
            <a:endParaRPr lang="en-US" sz="3200" b="1">
              <a:solidFill>
                <a:schemeClr val="accent2"/>
              </a:solidFill>
            </a:endParaRPr>
          </a:p>
        </p:txBody>
      </p:sp>
      <p:pic>
        <p:nvPicPr>
          <p:cNvPr id="22532" name="Picture 8"/>
          <p:cNvPicPr>
            <a:picLocks noChangeAspect="1" noChangeArrowheads="1"/>
          </p:cNvPicPr>
          <p:nvPr/>
        </p:nvPicPr>
        <p:blipFill>
          <a:blip r:embed="rId1"/>
          <a:srcRect/>
          <a:stretch>
            <a:fillRect/>
          </a:stretch>
        </p:blipFill>
        <p:spPr bwMode="auto">
          <a:xfrm>
            <a:off x="1633539" y="1462088"/>
            <a:ext cx="5875337" cy="4481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2209800" y="152400"/>
            <a:ext cx="5166671" cy="584775"/>
          </a:xfrm>
          <a:prstGeom prst="rect">
            <a:avLst/>
          </a:prstGeom>
          <a:noFill/>
          <a:ln w="9525">
            <a:noFill/>
            <a:miter lim="800000"/>
          </a:ln>
        </p:spPr>
        <p:txBody>
          <a:bodyPr wrap="none">
            <a:spAutoFit/>
          </a:bodyPr>
          <a:lstStyle/>
          <a:p>
            <a:r>
              <a:rPr lang="en-US" sz="3200" b="1">
                <a:solidFill>
                  <a:schemeClr val="accent2"/>
                </a:solidFill>
              </a:rPr>
              <a:t>Surface organization of a disk</a:t>
            </a:r>
            <a:endParaRPr lang="en-US" sz="3200" b="1">
              <a:solidFill>
                <a:schemeClr val="accent2"/>
              </a:solidFill>
            </a:endParaRPr>
          </a:p>
        </p:txBody>
      </p:sp>
      <p:pic>
        <p:nvPicPr>
          <p:cNvPr id="23556" name="Picture 8"/>
          <p:cNvPicPr>
            <a:picLocks noChangeAspect="1" noChangeArrowheads="1"/>
          </p:cNvPicPr>
          <p:nvPr/>
        </p:nvPicPr>
        <p:blipFill>
          <a:blip r:embed="rId1"/>
          <a:srcRect/>
          <a:stretch>
            <a:fillRect/>
          </a:stretch>
        </p:blipFill>
        <p:spPr bwMode="auto">
          <a:xfrm>
            <a:off x="538164" y="1685927"/>
            <a:ext cx="8067675" cy="3490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4"/>
          <p:cNvSpPr txBox="1">
            <a:spLocks noChangeArrowheads="1"/>
          </p:cNvSpPr>
          <p:nvPr/>
        </p:nvSpPr>
        <p:spPr bwMode="auto">
          <a:xfrm>
            <a:off x="1524001" y="152400"/>
            <a:ext cx="6100324" cy="584775"/>
          </a:xfrm>
          <a:prstGeom prst="rect">
            <a:avLst/>
          </a:prstGeom>
          <a:noFill/>
          <a:ln w="9525">
            <a:noFill/>
            <a:miter lim="800000"/>
          </a:ln>
        </p:spPr>
        <p:txBody>
          <a:bodyPr wrap="none">
            <a:spAutoFit/>
          </a:bodyPr>
          <a:lstStyle/>
          <a:p>
            <a:r>
              <a:rPr lang="en-US" sz="3200" b="1">
                <a:solidFill>
                  <a:schemeClr val="accent2"/>
                </a:solidFill>
              </a:rPr>
              <a:t>Mechanical configuration of a tape</a:t>
            </a:r>
            <a:endParaRPr lang="en-US" sz="3200" b="1">
              <a:solidFill>
                <a:schemeClr val="accent2"/>
              </a:solidFill>
            </a:endParaRPr>
          </a:p>
        </p:txBody>
      </p:sp>
      <p:pic>
        <p:nvPicPr>
          <p:cNvPr id="24580" name="Picture 8"/>
          <p:cNvPicPr>
            <a:picLocks noChangeAspect="1" noChangeArrowheads="1"/>
          </p:cNvPicPr>
          <p:nvPr/>
        </p:nvPicPr>
        <p:blipFill>
          <a:blip r:embed="rId1"/>
          <a:srcRect/>
          <a:stretch>
            <a:fillRect/>
          </a:stretch>
        </p:blipFill>
        <p:spPr bwMode="auto">
          <a:xfrm>
            <a:off x="674689" y="1414465"/>
            <a:ext cx="7793037" cy="4681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2209800" y="152400"/>
            <a:ext cx="5252400" cy="584775"/>
          </a:xfrm>
          <a:prstGeom prst="rect">
            <a:avLst/>
          </a:prstGeom>
          <a:noFill/>
          <a:ln w="9525">
            <a:noFill/>
            <a:miter lim="800000"/>
          </a:ln>
        </p:spPr>
        <p:txBody>
          <a:bodyPr wrap="none">
            <a:spAutoFit/>
          </a:bodyPr>
          <a:lstStyle/>
          <a:p>
            <a:r>
              <a:rPr lang="en-US" sz="3200" b="1">
                <a:solidFill>
                  <a:schemeClr val="accent2"/>
                </a:solidFill>
              </a:rPr>
              <a:t>Surface organization of a tape</a:t>
            </a:r>
            <a:endParaRPr lang="en-US" sz="3200" b="1">
              <a:solidFill>
                <a:schemeClr val="accent2"/>
              </a:solidFill>
            </a:endParaRPr>
          </a:p>
        </p:txBody>
      </p:sp>
      <p:pic>
        <p:nvPicPr>
          <p:cNvPr id="25604" name="Picture 8"/>
          <p:cNvPicPr>
            <a:picLocks noChangeAspect="1" noChangeArrowheads="1"/>
          </p:cNvPicPr>
          <p:nvPr/>
        </p:nvPicPr>
        <p:blipFill>
          <a:blip r:embed="rId1"/>
          <a:srcRect/>
          <a:stretch>
            <a:fillRect/>
          </a:stretch>
        </p:blipFill>
        <p:spPr bwMode="auto">
          <a:xfrm>
            <a:off x="619126" y="2157415"/>
            <a:ext cx="7905750" cy="254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p:cNvPicPr>
            <a:picLocks noChangeAspect="1" noChangeArrowheads="1"/>
          </p:cNvPicPr>
          <p:nvPr/>
        </p:nvPicPr>
        <p:blipFill>
          <a:blip r:embed="rId1"/>
          <a:srcRect t="1958"/>
          <a:stretch>
            <a:fillRect/>
          </a:stretch>
        </p:blipFill>
        <p:spPr bwMode="auto">
          <a:xfrm>
            <a:off x="1357290" y="214290"/>
            <a:ext cx="5929322" cy="582784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Garamond" pitchFamily="18" charset="0"/>
              </a:rPr>
              <a:t>Giant Magnetoresistance (GMR)</a:t>
            </a:r>
            <a:endParaRPr lang="el-GR" smtClean="0">
              <a:latin typeface="Garamond" pitchFamily="18" charset="0"/>
            </a:endParaRPr>
          </a:p>
        </p:txBody>
      </p:sp>
      <p:pic>
        <p:nvPicPr>
          <p:cNvPr id="62467" name="Picture 3" descr="File:GMR.svg"/>
          <p:cNvPicPr>
            <a:picLocks noGrp="1" noChangeAspect="1" noChangeArrowheads="1"/>
          </p:cNvPicPr>
          <p:nvPr>
            <p:ph sz="half" idx="1"/>
          </p:nvPr>
        </p:nvPicPr>
        <p:blipFill>
          <a:blip r:embed="rId1"/>
          <a:srcRect/>
          <a:stretch>
            <a:fillRect/>
          </a:stretch>
        </p:blipFill>
        <p:spPr>
          <a:xfrm>
            <a:off x="4787901" y="1989138"/>
            <a:ext cx="3529013" cy="3529012"/>
          </a:xfrm>
          <a:noFill/>
        </p:spPr>
      </p:pic>
      <p:sp>
        <p:nvSpPr>
          <p:cNvPr id="62468" name="Text Box 4"/>
          <p:cNvSpPr txBox="1">
            <a:spLocks noChangeArrowheads="1"/>
          </p:cNvSpPr>
          <p:nvPr/>
        </p:nvSpPr>
        <p:spPr bwMode="auto">
          <a:xfrm>
            <a:off x="755650" y="1989139"/>
            <a:ext cx="3384550" cy="1569660"/>
          </a:xfrm>
          <a:prstGeom prst="rect">
            <a:avLst/>
          </a:prstGeom>
          <a:noFill/>
          <a:ln w="9525">
            <a:noFill/>
            <a:miter lim="800000"/>
          </a:ln>
          <a:effectLst/>
        </p:spPr>
        <p:txBody>
          <a:bodyPr>
            <a:spAutoFit/>
          </a:bodyPr>
          <a:lstStyle/>
          <a:p>
            <a:pPr eaLnBrk="1" hangingPunct="1">
              <a:lnSpc>
                <a:spcPct val="100000"/>
              </a:lnSpc>
              <a:spcBef>
                <a:spcPct val="50000"/>
              </a:spcBef>
              <a:buClrTx/>
              <a:buSzTx/>
              <a:buFontTx/>
              <a:buNone/>
            </a:pPr>
            <a:r>
              <a:rPr lang="en-US" sz="2400"/>
              <a:t>Two thin films of altering</a:t>
            </a:r>
            <a:r>
              <a:rPr lang="en-US"/>
              <a:t> </a:t>
            </a:r>
            <a:r>
              <a:rPr lang="en-US" sz="2400"/>
              <a:t>ferromagnetic materials and a non-magnetic layer-spacer.</a:t>
            </a:r>
            <a:endParaRPr lang="el-GR" sz="2400"/>
          </a:p>
        </p:txBody>
      </p:sp>
      <p:graphicFrame>
        <p:nvGraphicFramePr>
          <p:cNvPr id="62469" name="Object 5"/>
          <p:cNvGraphicFramePr>
            <a:graphicFrameLocks noChangeAspect="1"/>
          </p:cNvGraphicFramePr>
          <p:nvPr/>
        </p:nvGraphicFramePr>
        <p:xfrm>
          <a:off x="900113" y="5445125"/>
          <a:ext cx="2952750" cy="781050"/>
        </p:xfrm>
        <a:graphic>
          <a:graphicData uri="http://schemas.openxmlformats.org/presentationml/2006/ole">
            <mc:AlternateContent xmlns:mc="http://schemas.openxmlformats.org/markup-compatibility/2006">
              <mc:Choice xmlns:v="urn:schemas-microsoft-com:vml" Requires="v">
                <p:oleObj spid="_x0000_s101380" name="Equation" r:id="rId2" imgW="1727200" imgH="457200" progId="">
                  <p:embed/>
                </p:oleObj>
              </mc:Choice>
              <mc:Fallback>
                <p:oleObj name="Equation" r:id="rId2" imgW="1727200" imgH="45720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445125"/>
                        <a:ext cx="295275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0" name="Text Box 6"/>
          <p:cNvSpPr txBox="1">
            <a:spLocks noChangeArrowheads="1"/>
          </p:cNvSpPr>
          <p:nvPr/>
        </p:nvSpPr>
        <p:spPr bwMode="auto">
          <a:xfrm>
            <a:off x="4427538" y="5661025"/>
            <a:ext cx="4464050" cy="769441"/>
          </a:xfrm>
          <a:prstGeom prst="rect">
            <a:avLst/>
          </a:prstGeom>
          <a:noFill/>
          <a:ln w="9525">
            <a:noFill/>
            <a:miter lim="800000"/>
          </a:ln>
          <a:effectLst/>
        </p:spPr>
        <p:txBody>
          <a:bodyPr>
            <a:spAutoFit/>
          </a:bodyPr>
          <a:lstStyle/>
          <a:p>
            <a:pPr eaLnBrk="1" hangingPunct="1">
              <a:lnSpc>
                <a:spcPct val="100000"/>
              </a:lnSpc>
              <a:spcBef>
                <a:spcPct val="50000"/>
              </a:spcBef>
              <a:buClrTx/>
              <a:buSzTx/>
              <a:buFontTx/>
              <a:buNone/>
            </a:pPr>
            <a:r>
              <a:rPr lang="en-US" sz="2200" b="1"/>
              <a:t>10-80%</a:t>
            </a:r>
            <a:r>
              <a:rPr lang="en-US" sz="2200"/>
              <a:t> decrease in electrical resistance</a:t>
            </a:r>
            <a:endParaRPr lang="el-GR" sz="2200"/>
          </a:p>
        </p:txBody>
      </p:sp>
      <p:graphicFrame>
        <p:nvGraphicFramePr>
          <p:cNvPr id="62471" name="Object 7"/>
          <p:cNvGraphicFramePr>
            <a:graphicFrameLocks noGrp="1" noChangeAspect="1"/>
          </p:cNvGraphicFramePr>
          <p:nvPr>
            <p:ph sz="half" idx="2"/>
          </p:nvPr>
        </p:nvGraphicFramePr>
        <p:xfrm>
          <a:off x="1042988" y="3716338"/>
          <a:ext cx="3095625" cy="1509712"/>
        </p:xfrm>
        <a:graphic>
          <a:graphicData uri="http://schemas.openxmlformats.org/presentationml/2006/ole">
            <mc:AlternateContent xmlns:mc="http://schemas.openxmlformats.org/markup-compatibility/2006">
              <mc:Choice xmlns:v="urn:schemas-microsoft-com:vml" Requires="v">
                <p:oleObj spid="_x0000_s101381" name="Εικόνα bitmap" r:id="rId4" imgW="2381250" imgH="1162050" progId="PBrush">
                  <p:embed/>
                </p:oleObj>
              </mc:Choice>
              <mc:Fallback>
                <p:oleObj name="Εικόνα bitmap" r:id="rId4" imgW="2381250" imgH="1162050" progId="PBrush">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716338"/>
                        <a:ext cx="3095625" cy="150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22031" y="207282"/>
            <a:ext cx="8405446" cy="630918"/>
          </a:xfrm>
          <a:prstGeom prst="rect">
            <a:avLst/>
          </a:prstGeom>
          <a:noFill/>
          <a:ln w="9525">
            <a:noFill/>
            <a:miter lim="800000"/>
          </a:ln>
        </p:spPr>
        <p:txBody>
          <a:bodyPr wrap="square" lIns="0" tIns="0" rIns="0" bIns="76176">
            <a:spAutoFit/>
          </a:bodyPr>
          <a:lstStyle/>
          <a:p>
            <a:pPr marL="914400"/>
            <a:r>
              <a:rPr lang="en-US" sz="3600" b="1" dirty="0" smtClean="0">
                <a:solidFill>
                  <a:schemeClr val="accent2"/>
                </a:solidFill>
                <a:cs typeface="Times New Roman" panose="02020603050405020304" pitchFamily="18" charset="0"/>
              </a:rPr>
              <a:t>CATEGORIZING STORAGE DEVICES</a:t>
            </a:r>
            <a:endParaRPr lang="en-US" sz="3600" dirty="0">
              <a:solidFill>
                <a:schemeClr val="accent2"/>
              </a:solidFill>
              <a:cs typeface="Times New Roman" panose="02020603050405020304" pitchFamily="18" charset="0"/>
            </a:endParaRPr>
          </a:p>
        </p:txBody>
      </p:sp>
      <p:sp>
        <p:nvSpPr>
          <p:cNvPr id="4099" name="Rectangle 3"/>
          <p:cNvSpPr>
            <a:spLocks noChangeArrowheads="1"/>
          </p:cNvSpPr>
          <p:nvPr/>
        </p:nvSpPr>
        <p:spPr bwMode="auto">
          <a:xfrm>
            <a:off x="211015" y="1219201"/>
            <a:ext cx="8932985" cy="5355264"/>
          </a:xfrm>
          <a:prstGeom prst="rect">
            <a:avLst/>
          </a:prstGeom>
          <a:noFill/>
          <a:ln w="9525">
            <a:noFill/>
            <a:miter lim="800000"/>
          </a:ln>
        </p:spPr>
        <p:txBody>
          <a:bodyPr wrap="square" lIns="0" tIns="76176" rIns="0" bIns="76176">
            <a:spAutoFit/>
          </a:bodyPr>
          <a:lstStyle/>
          <a:p>
            <a:pPr indent="-465455" algn="l" defTabSz="170180">
              <a:buFontTx/>
              <a:buChar char="•"/>
            </a:pPr>
            <a:r>
              <a:rPr lang="en-US" sz="2600" b="1" dirty="0">
                <a:solidFill>
                  <a:schemeClr val="tx2"/>
                </a:solidFill>
                <a:latin typeface="Times New Roman" panose="02020603050405020304" pitchFamily="18" charset="0"/>
                <a:cs typeface="Times New Roman" panose="02020603050405020304" pitchFamily="18" charset="0"/>
              </a:rPr>
              <a:t>Storage devices hold data, even when the computer is turned off.</a:t>
            </a:r>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buFontTx/>
              <a:buChar char="•"/>
            </a:pPr>
            <a:r>
              <a:rPr lang="en-US" sz="2600" b="1" dirty="0">
                <a:solidFill>
                  <a:schemeClr val="tx2"/>
                </a:solidFill>
                <a:latin typeface="Times New Roman" panose="02020603050405020304" pitchFamily="18" charset="0"/>
                <a:cs typeface="Times New Roman" panose="02020603050405020304" pitchFamily="18" charset="0"/>
              </a:rPr>
              <a:t>The physical material that actually holds data is called a storage medium. The surface of a floppy disk is a storage medium.</a:t>
            </a:r>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buFontTx/>
              <a:buChar char="•"/>
            </a:pPr>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buFontTx/>
              <a:buChar char="•"/>
            </a:pPr>
            <a:r>
              <a:rPr lang="en-US" sz="2600" b="1" dirty="0">
                <a:solidFill>
                  <a:schemeClr val="tx2"/>
                </a:solidFill>
                <a:latin typeface="Times New Roman" panose="02020603050405020304" pitchFamily="18" charset="0"/>
                <a:cs typeface="Times New Roman" panose="02020603050405020304" pitchFamily="18" charset="0"/>
              </a:rPr>
              <a:t>The hardware that writes data to or reads data from a storage medium is called a storage device. A floppy disk drive is a storage device.</a:t>
            </a:r>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buFontTx/>
              <a:buChar char="•"/>
            </a:pPr>
            <a:endParaRPr lang="en-US" sz="2600" b="1" dirty="0">
              <a:solidFill>
                <a:schemeClr val="tx2"/>
              </a:solidFill>
              <a:latin typeface="Times New Roman" panose="02020603050405020304" pitchFamily="18" charset="0"/>
              <a:cs typeface="Times New Roman" panose="02020603050405020304" pitchFamily="18" charset="0"/>
            </a:endParaRPr>
          </a:p>
          <a:p>
            <a:pPr indent="-465455" algn="l" defTabSz="170180" eaLnBrk="0" hangingPunct="0">
              <a:buFontTx/>
              <a:buChar char="•"/>
            </a:pPr>
            <a:r>
              <a:rPr lang="en-US" sz="2600" b="1" dirty="0">
                <a:solidFill>
                  <a:schemeClr val="tx2"/>
                </a:solidFill>
                <a:latin typeface="Times New Roman" panose="02020603050405020304" pitchFamily="18" charset="0"/>
                <a:cs typeface="Times New Roman" panose="02020603050405020304" pitchFamily="18" charset="0"/>
              </a:rPr>
              <a:t>The two primary storage technologies are magnetic and optical.</a:t>
            </a:r>
            <a:endParaRPr lang="en-US" sz="2600" b="1" dirty="0">
              <a:solidFill>
                <a:schemeClr val="tx2"/>
              </a:solidFill>
              <a:latin typeface="Times New Roman" panose="02020603050405020304" pitchFamily="18" charset="0"/>
              <a:cs typeface="Times New Roman" panose="02020603050405020304" pitchFamily="18" charset="0"/>
            </a:endParaRPr>
          </a:p>
        </p:txBody>
      </p:sp>
      <p:sp>
        <p:nvSpPr>
          <p:cNvPr id="4100" name="Rectangle 4"/>
          <p:cNvSpPr>
            <a:spLocks noChangeArrowheads="1"/>
          </p:cNvSpPr>
          <p:nvPr/>
        </p:nvSpPr>
        <p:spPr bwMode="auto">
          <a:xfrm>
            <a:off x="0" y="4289425"/>
            <a:ext cx="9144000" cy="707838"/>
          </a:xfrm>
          <a:prstGeom prst="rect">
            <a:avLst/>
          </a:prstGeom>
          <a:noFill/>
          <a:ln w="9525">
            <a:noFill/>
            <a:miter lim="800000"/>
          </a:ln>
        </p:spPr>
        <p:txBody>
          <a:bodyPr lIns="0" tIns="76176" rIns="0" bIns="76176">
            <a:spAutoFit/>
          </a:bodyPr>
          <a:lstStyle/>
          <a:p>
            <a:endParaRPr lang="en-US" sz="1200" b="1" i="1">
              <a:cs typeface="Times New Roman" panose="02020603050405020304" pitchFamily="18" charset="0"/>
            </a:endParaRPr>
          </a:p>
          <a:p>
            <a:pPr eaLnBrk="0" hangingPunct="0"/>
            <a:endParaRPr 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graphicFrame>
        <p:nvGraphicFramePr>
          <p:cNvPr id="63491" name="Object 3"/>
          <p:cNvGraphicFramePr>
            <a:graphicFrameLocks noGrp="1" noChangeAspect="1"/>
          </p:cNvGraphicFramePr>
          <p:nvPr>
            <p:ph sz="half" idx="1"/>
          </p:nvPr>
        </p:nvGraphicFramePr>
        <p:xfrm>
          <a:off x="4356101" y="2133602"/>
          <a:ext cx="4037013" cy="1293813"/>
        </p:xfrm>
        <a:graphic>
          <a:graphicData uri="http://schemas.openxmlformats.org/presentationml/2006/ole">
            <mc:AlternateContent xmlns:mc="http://schemas.openxmlformats.org/markup-compatibility/2006">
              <mc:Choice xmlns:v="urn:schemas-microsoft-com:vml" Requires="v">
                <p:oleObj spid="_x0000_s102403" name="Εικόνα bitmap" r:id="rId1" imgW="4429125" imgH="1419225" progId="PBrush">
                  <p:embed/>
                </p:oleObj>
              </mc:Choice>
              <mc:Fallback>
                <p:oleObj name="Εικόνα bitmap" r:id="rId1" imgW="4429125" imgH="141922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1" y="2133602"/>
                        <a:ext cx="4037013"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4"/>
          <p:cNvSpPr txBox="1">
            <a:spLocks noChangeArrowheads="1"/>
          </p:cNvSpPr>
          <p:nvPr/>
        </p:nvSpPr>
        <p:spPr bwMode="auto">
          <a:xfrm>
            <a:off x="755650" y="2276476"/>
            <a:ext cx="3384550" cy="1200329"/>
          </a:xfrm>
          <a:prstGeom prst="rect">
            <a:avLst/>
          </a:prstGeom>
          <a:noFill/>
          <a:ln w="9525">
            <a:noFill/>
            <a:miter lim="800000"/>
          </a:ln>
          <a:effectLst/>
        </p:spPr>
        <p:txBody>
          <a:bodyPr>
            <a:spAutoFit/>
          </a:bodyPr>
          <a:lstStyle/>
          <a:p>
            <a:pPr eaLnBrk="1" hangingPunct="1">
              <a:lnSpc>
                <a:spcPct val="100000"/>
              </a:lnSpc>
              <a:spcBef>
                <a:spcPct val="50000"/>
              </a:spcBef>
              <a:buClrTx/>
              <a:buSzTx/>
              <a:buFontTx/>
              <a:buNone/>
            </a:pPr>
            <a:r>
              <a:rPr lang="en-US" sz="2400"/>
              <a:t>Two thin films of altering</a:t>
            </a:r>
            <a:r>
              <a:rPr lang="en-US"/>
              <a:t> </a:t>
            </a:r>
            <a:r>
              <a:rPr lang="en-US" sz="2400"/>
              <a:t>ferromagnetic materials and an insulating spacer.</a:t>
            </a:r>
            <a:endParaRPr lang="el-GR" sz="2400"/>
          </a:p>
        </p:txBody>
      </p:sp>
      <p:sp>
        <p:nvSpPr>
          <p:cNvPr id="63493" name="Text Box 5"/>
          <p:cNvSpPr txBox="1">
            <a:spLocks noChangeArrowheads="1"/>
          </p:cNvSpPr>
          <p:nvPr/>
        </p:nvSpPr>
        <p:spPr bwMode="auto">
          <a:xfrm>
            <a:off x="755651" y="5373690"/>
            <a:ext cx="7489825" cy="830997"/>
          </a:xfrm>
          <a:prstGeom prst="rect">
            <a:avLst/>
          </a:prstGeom>
          <a:noFill/>
          <a:ln w="9525">
            <a:noFill/>
            <a:miter lim="800000"/>
          </a:ln>
          <a:effectLst/>
        </p:spPr>
        <p:txBody>
          <a:bodyPr>
            <a:spAutoFit/>
          </a:bodyPr>
          <a:lstStyle/>
          <a:p>
            <a:pPr eaLnBrk="1" hangingPunct="1">
              <a:lnSpc>
                <a:spcPct val="100000"/>
              </a:lnSpc>
              <a:spcBef>
                <a:spcPct val="50000"/>
              </a:spcBef>
              <a:buClrTx/>
              <a:buSzTx/>
              <a:buFontTx/>
              <a:buNone/>
            </a:pPr>
            <a:r>
              <a:rPr lang="en-US" sz="2400" b="1"/>
              <a:t>600 (room temperature)-1100 (4.2 K) %</a:t>
            </a:r>
            <a:r>
              <a:rPr lang="en-US" sz="2400"/>
              <a:t> TMR at junctions of </a:t>
            </a:r>
            <a:r>
              <a:rPr lang="el-GR" sz="2400"/>
              <a:t>CoFeB/MgO/CoFeB </a:t>
            </a:r>
            <a:endParaRPr lang="el-GR" sz="2400"/>
          </a:p>
        </p:txBody>
      </p:sp>
      <p:sp>
        <p:nvSpPr>
          <p:cNvPr id="63494" name="Text Box 6"/>
          <p:cNvSpPr txBox="1">
            <a:spLocks noChangeArrowheads="1"/>
          </p:cNvSpPr>
          <p:nvPr/>
        </p:nvSpPr>
        <p:spPr bwMode="auto">
          <a:xfrm>
            <a:off x="755650" y="4149727"/>
            <a:ext cx="7580313" cy="830997"/>
          </a:xfrm>
          <a:prstGeom prst="rect">
            <a:avLst/>
          </a:prstGeom>
          <a:noFill/>
          <a:ln w="9525">
            <a:noFill/>
            <a:miter lim="800000"/>
          </a:ln>
          <a:effectLst/>
        </p:spPr>
        <p:txBody>
          <a:bodyPr>
            <a:spAutoFit/>
          </a:bodyPr>
          <a:lstStyle/>
          <a:p>
            <a:pPr eaLnBrk="1" hangingPunct="1">
              <a:lnSpc>
                <a:spcPct val="100000"/>
              </a:lnSpc>
              <a:spcBef>
                <a:spcPct val="0"/>
              </a:spcBef>
              <a:buClrTx/>
              <a:buSzTx/>
              <a:buFontTx/>
              <a:buNone/>
            </a:pPr>
            <a:r>
              <a:rPr lang="el-GR" sz="2400"/>
              <a:t>Fe/MgO/Fe junctions reach over </a:t>
            </a:r>
            <a:r>
              <a:rPr lang="el-GR" sz="2400" b="1"/>
              <a:t>200%</a:t>
            </a:r>
            <a:r>
              <a:rPr lang="el-GR" sz="2400"/>
              <a:t> </a:t>
            </a:r>
            <a:r>
              <a:rPr lang="en-US" sz="2400"/>
              <a:t>decrease in electrical resistance</a:t>
            </a:r>
            <a:r>
              <a:rPr lang="el-GR" sz="2400"/>
              <a:t> at room temperature</a:t>
            </a:r>
            <a:r>
              <a:rPr lang="el-GR"/>
              <a:t>  </a:t>
            </a:r>
            <a:endParaRPr lang="el-G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sp>
        <p:nvSpPr>
          <p:cNvPr id="86020" name="Text Box 4"/>
          <p:cNvSpPr txBox="1">
            <a:spLocks noChangeArrowheads="1"/>
          </p:cNvSpPr>
          <p:nvPr/>
        </p:nvSpPr>
        <p:spPr bwMode="auto">
          <a:xfrm>
            <a:off x="592138" y="4849815"/>
            <a:ext cx="184731" cy="369332"/>
          </a:xfrm>
          <a:prstGeom prst="rect">
            <a:avLst/>
          </a:prstGeom>
          <a:noFill/>
          <a:ln w="9525" algn="ctr">
            <a:noFill/>
            <a:miter lim="800000"/>
          </a:ln>
          <a:effectLst/>
        </p:spPr>
        <p:txBody>
          <a:bodyPr wrap="none">
            <a:spAutoFit/>
          </a:bodyPr>
          <a:lstStyle/>
          <a:p>
            <a:endParaRPr lang="en-US"/>
          </a:p>
        </p:txBody>
      </p:sp>
      <p:pic>
        <p:nvPicPr>
          <p:cNvPr id="86025" name="Picture 9" descr="image001"/>
          <p:cNvPicPr>
            <a:picLocks noGrp="1" noChangeAspect="1" noChangeArrowheads="1"/>
          </p:cNvPicPr>
          <p:nvPr>
            <p:ph idx="1"/>
          </p:nvPr>
        </p:nvPicPr>
        <p:blipFill>
          <a:blip r:embed="rId1"/>
          <a:srcRect/>
          <a:stretch>
            <a:fillRect/>
          </a:stretch>
        </p:blipFill>
        <p:spPr>
          <a:xfrm>
            <a:off x="2771776" y="1700213"/>
            <a:ext cx="3209925" cy="3600450"/>
          </a:xfrm>
        </p:spPr>
      </p:pic>
      <p:sp>
        <p:nvSpPr>
          <p:cNvPr id="86027" name="Text Box 11"/>
          <p:cNvSpPr txBox="1">
            <a:spLocks noChangeArrowheads="1"/>
          </p:cNvSpPr>
          <p:nvPr/>
        </p:nvSpPr>
        <p:spPr bwMode="auto">
          <a:xfrm>
            <a:off x="755650" y="5445127"/>
            <a:ext cx="7632700" cy="1200329"/>
          </a:xfrm>
          <a:prstGeom prst="rect">
            <a:avLst/>
          </a:prstGeom>
          <a:noFill/>
          <a:ln w="9525" algn="ctr">
            <a:noFill/>
            <a:miter lim="800000"/>
          </a:ln>
          <a:effectLst/>
        </p:spPr>
        <p:txBody>
          <a:bodyPr>
            <a:spAutoFit/>
          </a:bodyPr>
          <a:lstStyle/>
          <a:p>
            <a:pPr>
              <a:buFontTx/>
              <a:buNone/>
            </a:pPr>
            <a:r>
              <a:rPr lang="en-US" sz="2400"/>
              <a:t>I</a:t>
            </a:r>
            <a:r>
              <a:rPr lang="el-GR" sz="2400"/>
              <a:t>n ferromagnetic metals electronic bands are exchange split which implies different densities of states at the Fermi energy for the up- and down-spin electrons.</a:t>
            </a:r>
            <a:endParaRPr lang="el-GR"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latin typeface="Garamond" pitchFamily="18" charset="0"/>
              </a:rPr>
              <a:t>Tunnel Magnetoresistance (TMR)</a:t>
            </a:r>
            <a:endParaRPr lang="el-GR" smtClean="0">
              <a:latin typeface="Garamond" pitchFamily="18" charset="0"/>
            </a:endParaRPr>
          </a:p>
        </p:txBody>
      </p:sp>
      <p:pic>
        <p:nvPicPr>
          <p:cNvPr id="89093" name="Picture 5" descr="felt_review"/>
          <p:cNvPicPr>
            <a:picLocks noGrp="1" noChangeAspect="1" noChangeArrowheads="1"/>
          </p:cNvPicPr>
          <p:nvPr>
            <p:ph idx="1"/>
          </p:nvPr>
        </p:nvPicPr>
        <p:blipFill>
          <a:blip r:embed="rId1"/>
          <a:srcRect/>
          <a:stretch>
            <a:fillRect/>
          </a:stretch>
        </p:blipFill>
        <p:spPr>
          <a:xfrm>
            <a:off x="395288" y="1844677"/>
            <a:ext cx="3730625" cy="4392613"/>
          </a:xfrm>
        </p:spPr>
      </p:pic>
      <p:sp>
        <p:nvSpPr>
          <p:cNvPr id="89095" name="Text Box 7"/>
          <p:cNvSpPr txBox="1">
            <a:spLocks noChangeArrowheads="1"/>
          </p:cNvSpPr>
          <p:nvPr/>
        </p:nvSpPr>
        <p:spPr bwMode="auto">
          <a:xfrm>
            <a:off x="4419600" y="1964353"/>
            <a:ext cx="4464050" cy="4893647"/>
          </a:xfrm>
          <a:prstGeom prst="rect">
            <a:avLst/>
          </a:prstGeom>
          <a:noFill/>
          <a:ln w="9525" algn="ctr">
            <a:noFill/>
            <a:miter lim="800000"/>
          </a:ln>
          <a:effectLst/>
        </p:spPr>
        <p:txBody>
          <a:bodyPr>
            <a:spAutoFit/>
          </a:bodyPr>
          <a:lstStyle/>
          <a:p>
            <a:pPr>
              <a:spcBef>
                <a:spcPct val="50000"/>
              </a:spcBef>
            </a:pPr>
            <a:r>
              <a:rPr lang="en-US" sz="2400" dirty="0"/>
              <a:t> S</a:t>
            </a:r>
            <a:r>
              <a:rPr lang="el-GR" sz="2400" dirty="0"/>
              <a:t>pin of electrons is conserved in the tunneling process.</a:t>
            </a:r>
            <a:endParaRPr lang="en-US" sz="2400" dirty="0"/>
          </a:p>
          <a:p>
            <a:pPr>
              <a:spcBef>
                <a:spcPct val="50000"/>
              </a:spcBef>
            </a:pPr>
            <a:r>
              <a:rPr lang="en-US" sz="2400" dirty="0"/>
              <a:t> T</a:t>
            </a:r>
            <a:r>
              <a:rPr lang="el-GR" sz="2400" dirty="0"/>
              <a:t>unneling of up- and down-spin electrons are two independent processes</a:t>
            </a:r>
            <a:r>
              <a:rPr lang="en-US" sz="2400" dirty="0"/>
              <a:t> →</a:t>
            </a:r>
            <a:r>
              <a:rPr lang="el-GR" sz="2400" dirty="0"/>
              <a:t> conductance occurs in the two independent spin channels.</a:t>
            </a:r>
            <a:endParaRPr lang="el-GR" sz="2400" b="1" dirty="0"/>
          </a:p>
          <a:p>
            <a:pPr>
              <a:spcBef>
                <a:spcPct val="50000"/>
              </a:spcBef>
            </a:pPr>
            <a:r>
              <a:rPr lang="en-US" sz="2400" b="1" dirty="0"/>
              <a:t> </a:t>
            </a:r>
            <a:r>
              <a:rPr lang="en-US" sz="2400" dirty="0"/>
              <a:t>E</a:t>
            </a:r>
            <a:r>
              <a:rPr lang="el-GR" sz="2400" dirty="0"/>
              <a:t>lectrons originating from one spin state of the first </a:t>
            </a:r>
            <a:r>
              <a:rPr lang="en-US" sz="2400" dirty="0"/>
              <a:t>f</a:t>
            </a:r>
            <a:r>
              <a:rPr lang="el-GR" sz="2400" dirty="0"/>
              <a:t>erromagnetic film are accepted by unfilled states of the same spin of the second film</a:t>
            </a:r>
            <a:r>
              <a:rPr lang="en-US" sz="2400" dirty="0"/>
              <a:t>.</a:t>
            </a:r>
            <a:endParaRPr lang="el-GR"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latin typeface="Garamond" pitchFamily="18" charset="0"/>
              </a:rPr>
              <a:t>Spin Valve GMR</a:t>
            </a:r>
            <a:endParaRPr lang="el-GR" smtClean="0">
              <a:latin typeface="Garamond" pitchFamily="18" charset="0"/>
            </a:endParaRPr>
          </a:p>
        </p:txBody>
      </p:sp>
      <p:sp>
        <p:nvSpPr>
          <p:cNvPr id="64515" name="Text Box 3"/>
          <p:cNvSpPr txBox="1">
            <a:spLocks noChangeArrowheads="1"/>
          </p:cNvSpPr>
          <p:nvPr/>
        </p:nvSpPr>
        <p:spPr bwMode="auto">
          <a:xfrm>
            <a:off x="5470525" y="1143000"/>
            <a:ext cx="3673475" cy="4893647"/>
          </a:xfrm>
          <a:prstGeom prst="rect">
            <a:avLst/>
          </a:prstGeom>
          <a:noFill/>
          <a:ln w="9525">
            <a:noFill/>
            <a:miter lim="800000"/>
          </a:ln>
          <a:effectLst/>
        </p:spPr>
        <p:txBody>
          <a:bodyPr>
            <a:spAutoFit/>
          </a:bodyPr>
          <a:lstStyle/>
          <a:p>
            <a:pPr eaLnBrk="1" hangingPunct="1">
              <a:lnSpc>
                <a:spcPct val="100000"/>
              </a:lnSpc>
              <a:spcBef>
                <a:spcPct val="50000"/>
              </a:spcBef>
              <a:buClrTx/>
              <a:buSzTx/>
            </a:pPr>
            <a:r>
              <a:rPr lang="en-US" sz="2400" dirty="0"/>
              <a:t> </a:t>
            </a:r>
            <a:r>
              <a:rPr lang="en-US" sz="2400" b="1" dirty="0"/>
              <a:t>Hard layer</a:t>
            </a:r>
            <a:r>
              <a:rPr lang="en-US" sz="2400" dirty="0"/>
              <a:t>: magnetization is fixed.</a:t>
            </a:r>
            <a:endParaRPr lang="en-US" sz="2400" dirty="0"/>
          </a:p>
          <a:p>
            <a:pPr eaLnBrk="1" hangingPunct="1">
              <a:lnSpc>
                <a:spcPct val="100000"/>
              </a:lnSpc>
              <a:spcBef>
                <a:spcPct val="50000"/>
              </a:spcBef>
              <a:buClrTx/>
              <a:buSzTx/>
            </a:pPr>
            <a:r>
              <a:rPr lang="en-US" sz="2400" dirty="0"/>
              <a:t> </a:t>
            </a:r>
            <a:r>
              <a:rPr lang="en-US" sz="2400" b="1" dirty="0"/>
              <a:t>Soft layer</a:t>
            </a:r>
            <a:r>
              <a:rPr lang="en-US" sz="2400" dirty="0"/>
              <a:t>: magnetization is free to rotate.</a:t>
            </a:r>
            <a:endParaRPr lang="en-US" sz="2400" dirty="0"/>
          </a:p>
          <a:p>
            <a:pPr eaLnBrk="1" hangingPunct="1">
              <a:lnSpc>
                <a:spcPct val="100000"/>
              </a:lnSpc>
              <a:spcBef>
                <a:spcPct val="50000"/>
              </a:spcBef>
              <a:buClrTx/>
              <a:buSzTx/>
            </a:pPr>
            <a:r>
              <a:rPr lang="en-US" sz="2400" dirty="0"/>
              <a:t> T</a:t>
            </a:r>
            <a:r>
              <a:rPr lang="el-GR" sz="2400" dirty="0"/>
              <a:t>hin non-ferromagnetic spacer ~3 nm</a:t>
            </a:r>
            <a:r>
              <a:rPr lang="en-US" sz="2400" dirty="0"/>
              <a:t>.</a:t>
            </a:r>
            <a:endParaRPr lang="en-US" sz="2400" dirty="0"/>
          </a:p>
          <a:p>
            <a:pPr eaLnBrk="1" hangingPunct="1">
              <a:lnSpc>
                <a:spcPct val="100000"/>
              </a:lnSpc>
              <a:spcBef>
                <a:spcPct val="50000"/>
              </a:spcBef>
              <a:buClrTx/>
              <a:buSzTx/>
            </a:pPr>
            <a:r>
              <a:rPr lang="en-US" sz="2400" dirty="0"/>
              <a:t> S</a:t>
            </a:r>
            <a:r>
              <a:rPr lang="el-GR" sz="2400" dirty="0"/>
              <a:t>pacer material</a:t>
            </a:r>
            <a:r>
              <a:rPr lang="en-US" sz="2400" dirty="0"/>
              <a:t> </a:t>
            </a:r>
            <a:r>
              <a:rPr lang="el-GR" sz="2400" dirty="0"/>
              <a:t>Cu (copper) and</a:t>
            </a:r>
            <a:r>
              <a:rPr lang="en-US" sz="2400" dirty="0"/>
              <a:t> </a:t>
            </a:r>
            <a:r>
              <a:rPr lang="el-GR" sz="2400" dirty="0"/>
              <a:t>ferromagnetic layers NiFe (</a:t>
            </a:r>
            <a:r>
              <a:rPr lang="en-US" sz="2400" dirty="0" err="1"/>
              <a:t>permalloy</a:t>
            </a:r>
            <a:r>
              <a:rPr lang="el-GR" sz="2400" dirty="0"/>
              <a:t>)</a:t>
            </a:r>
            <a:r>
              <a:rPr lang="en-US" sz="2400" dirty="0"/>
              <a:t>.</a:t>
            </a:r>
            <a:r>
              <a:rPr lang="el-GR" sz="2400" dirty="0"/>
              <a:t> </a:t>
            </a:r>
            <a:endParaRPr lang="en-US" sz="2400" dirty="0"/>
          </a:p>
          <a:p>
            <a:pPr eaLnBrk="1" hangingPunct="1">
              <a:lnSpc>
                <a:spcPct val="100000"/>
              </a:lnSpc>
              <a:spcBef>
                <a:spcPct val="50000"/>
              </a:spcBef>
              <a:buClrTx/>
              <a:buSzTx/>
            </a:pPr>
            <a:r>
              <a:rPr lang="en-US" sz="2400" dirty="0"/>
              <a:t> T</a:t>
            </a:r>
            <a:r>
              <a:rPr lang="el-GR" sz="2400" dirty="0"/>
              <a:t>h</a:t>
            </a:r>
            <a:r>
              <a:rPr lang="en-US" sz="2400" dirty="0"/>
              <a:t>is</a:t>
            </a:r>
            <a:r>
              <a:rPr lang="el-GR" sz="2400" dirty="0"/>
              <a:t> configuration used in </a:t>
            </a:r>
            <a:r>
              <a:rPr lang="en-US" sz="2400" dirty="0"/>
              <a:t>hard drives</a:t>
            </a:r>
            <a:r>
              <a:rPr lang="el-GR" sz="2400" dirty="0"/>
              <a:t>. </a:t>
            </a:r>
            <a:endParaRPr lang="el-GR" sz="2400" dirty="0"/>
          </a:p>
        </p:txBody>
      </p:sp>
      <p:pic>
        <p:nvPicPr>
          <p:cNvPr id="64516" name="Picture 4" descr="2042-5"/>
          <p:cNvPicPr>
            <a:picLocks noGrp="1" noChangeAspect="1" noChangeArrowheads="1"/>
          </p:cNvPicPr>
          <p:nvPr>
            <p:ph idx="1"/>
          </p:nvPr>
        </p:nvPicPr>
        <p:blipFill>
          <a:blip r:embed="rId1"/>
          <a:srcRect/>
          <a:stretch>
            <a:fillRect/>
          </a:stretch>
        </p:blipFill>
        <p:spPr>
          <a:xfrm>
            <a:off x="611189" y="1916113"/>
            <a:ext cx="4321175" cy="3897312"/>
          </a:xfr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latin typeface="Garamond" pitchFamily="18" charset="0"/>
              </a:rPr>
              <a:t>Magnetic Tunnel Junction (MTJ)</a:t>
            </a:r>
            <a:endParaRPr lang="el-GR" smtClean="0">
              <a:latin typeface="Garamond" pitchFamily="18" charset="0"/>
            </a:endParaRPr>
          </a:p>
        </p:txBody>
      </p:sp>
      <p:pic>
        <p:nvPicPr>
          <p:cNvPr id="91142" name="Picture 6" descr="PWspi3_01-08"/>
          <p:cNvPicPr>
            <a:picLocks noGrp="1" noChangeAspect="1" noChangeArrowheads="1"/>
          </p:cNvPicPr>
          <p:nvPr>
            <p:ph idx="1"/>
          </p:nvPr>
        </p:nvPicPr>
        <p:blipFill>
          <a:blip r:embed="rId1"/>
          <a:srcRect/>
          <a:stretch>
            <a:fillRect/>
          </a:stretch>
        </p:blipFill>
        <p:spPr>
          <a:xfrm>
            <a:off x="2484439" y="1628775"/>
            <a:ext cx="4103687" cy="3898900"/>
          </a:xfrm>
        </p:spPr>
      </p:pic>
      <p:sp>
        <p:nvSpPr>
          <p:cNvPr id="91144" name="Text Box 8"/>
          <p:cNvSpPr txBox="1">
            <a:spLocks noChangeArrowheads="1"/>
          </p:cNvSpPr>
          <p:nvPr/>
        </p:nvSpPr>
        <p:spPr bwMode="auto">
          <a:xfrm>
            <a:off x="5508626" y="2420940"/>
            <a:ext cx="2951163" cy="369332"/>
          </a:xfrm>
          <a:prstGeom prst="rect">
            <a:avLst/>
          </a:prstGeom>
          <a:noFill/>
          <a:ln w="9525" algn="ctr">
            <a:noFill/>
            <a:miter lim="800000"/>
          </a:ln>
          <a:effectLst/>
        </p:spPr>
        <p:txBody>
          <a:bodyPr>
            <a:spAutoFit/>
          </a:bodyPr>
          <a:lstStyle/>
          <a:p>
            <a:pPr>
              <a:spcBef>
                <a:spcPct val="50000"/>
              </a:spcBef>
            </a:pPr>
            <a:endParaRPr lang="en-US"/>
          </a:p>
        </p:txBody>
      </p:sp>
      <p:sp>
        <p:nvSpPr>
          <p:cNvPr id="91145" name="Text Box 9"/>
          <p:cNvSpPr txBox="1">
            <a:spLocks noChangeArrowheads="1"/>
          </p:cNvSpPr>
          <p:nvPr/>
        </p:nvSpPr>
        <p:spPr bwMode="auto">
          <a:xfrm>
            <a:off x="395288" y="5661026"/>
            <a:ext cx="8516937" cy="830997"/>
          </a:xfrm>
          <a:prstGeom prst="rect">
            <a:avLst/>
          </a:prstGeom>
          <a:noFill/>
          <a:ln w="9525" algn="ctr">
            <a:noFill/>
            <a:miter lim="800000"/>
          </a:ln>
          <a:effectLst/>
        </p:spPr>
        <p:txBody>
          <a:bodyPr>
            <a:spAutoFit/>
          </a:bodyPr>
          <a:lstStyle/>
          <a:p>
            <a:pPr>
              <a:buFontTx/>
              <a:buNone/>
            </a:pPr>
            <a:r>
              <a:rPr lang="en-US" sz="2400"/>
              <a:t>Commonly used insulating materials are Aluminum oxide (Al</a:t>
            </a:r>
            <a:r>
              <a:rPr lang="en-US" sz="2400" baseline="-25000"/>
              <a:t>2</a:t>
            </a:r>
            <a:r>
              <a:rPr lang="en-US" sz="2400"/>
              <a:t>O</a:t>
            </a:r>
            <a:r>
              <a:rPr lang="en-US" sz="2400" baseline="-25000"/>
              <a:t>3</a:t>
            </a:r>
            <a:r>
              <a:rPr lang="en-US" sz="2400"/>
              <a:t>) and crystalline Magnesium oxide (MgO)</a:t>
            </a:r>
            <a:endParaRPr lang="el-GR"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latin typeface="Garamond" pitchFamily="18" charset="0"/>
              </a:rPr>
              <a:t>MRAM</a:t>
            </a:r>
            <a:endParaRPr lang="el-GR" smtClean="0">
              <a:latin typeface="Garamond" pitchFamily="18" charset="0"/>
            </a:endParaRPr>
          </a:p>
        </p:txBody>
      </p:sp>
      <p:pic>
        <p:nvPicPr>
          <p:cNvPr id="65539" name="Picture 3" descr="mram_spintronics"/>
          <p:cNvPicPr>
            <a:picLocks noChangeAspect="1" noChangeArrowheads="1"/>
          </p:cNvPicPr>
          <p:nvPr/>
        </p:nvPicPr>
        <p:blipFill>
          <a:blip r:embed="rId1"/>
          <a:srcRect/>
          <a:stretch>
            <a:fillRect/>
          </a:stretch>
        </p:blipFill>
        <p:spPr bwMode="auto">
          <a:xfrm>
            <a:off x="468313" y="1989138"/>
            <a:ext cx="4038600" cy="2800350"/>
          </a:xfrm>
          <a:prstGeom prst="rect">
            <a:avLst/>
          </a:prstGeom>
          <a:noFill/>
          <a:ln w="9525">
            <a:noFill/>
            <a:miter lim="800000"/>
            <a:headEnd/>
            <a:tailEnd/>
          </a:ln>
        </p:spPr>
      </p:pic>
      <p:pic>
        <p:nvPicPr>
          <p:cNvPr id="65540" name="Picture 4" descr="ftjm"/>
          <p:cNvPicPr>
            <a:picLocks noChangeAspect="1" noChangeArrowheads="1"/>
          </p:cNvPicPr>
          <p:nvPr/>
        </p:nvPicPr>
        <p:blipFill>
          <a:blip r:embed="rId2"/>
          <a:srcRect/>
          <a:stretch>
            <a:fillRect/>
          </a:stretch>
        </p:blipFill>
        <p:spPr bwMode="auto">
          <a:xfrm>
            <a:off x="4648200" y="1987552"/>
            <a:ext cx="4038600" cy="2867025"/>
          </a:xfrm>
          <a:prstGeom prst="rect">
            <a:avLst/>
          </a:prstGeom>
          <a:noFill/>
          <a:ln w="9525">
            <a:noFill/>
            <a:miter lim="800000"/>
            <a:headEnd/>
            <a:tailEnd/>
          </a:ln>
        </p:spPr>
      </p:pic>
      <p:sp>
        <p:nvSpPr>
          <p:cNvPr id="65541" name="Text Box 5"/>
          <p:cNvSpPr txBox="1">
            <a:spLocks noChangeArrowheads="1"/>
          </p:cNvSpPr>
          <p:nvPr/>
        </p:nvSpPr>
        <p:spPr bwMode="auto">
          <a:xfrm>
            <a:off x="376239" y="5045076"/>
            <a:ext cx="8156575" cy="1200329"/>
          </a:xfrm>
          <a:prstGeom prst="rect">
            <a:avLst/>
          </a:prstGeom>
          <a:noFill/>
          <a:ln w="9525">
            <a:noFill/>
            <a:miter lim="800000"/>
          </a:ln>
          <a:effectLst/>
        </p:spPr>
        <p:txBody>
          <a:bodyPr>
            <a:spAutoFit/>
          </a:bodyPr>
          <a:lstStyle/>
          <a:p>
            <a:pPr eaLnBrk="1" hangingPunct="1">
              <a:lnSpc>
                <a:spcPct val="100000"/>
              </a:lnSpc>
              <a:spcBef>
                <a:spcPct val="0"/>
              </a:spcBef>
              <a:buClrTx/>
              <a:buSzTx/>
              <a:buFontTx/>
              <a:buNone/>
            </a:pPr>
            <a:r>
              <a:rPr lang="el-GR" sz="2400"/>
              <a:t>One of the two plates is a permanent magnet set to a particular polarity, the other's field will change to match that of an external field. </a:t>
            </a:r>
            <a:endParaRPr lang="el-GR"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latin typeface="Garamond" pitchFamily="18" charset="0"/>
              </a:rPr>
              <a:t>MRAM: Fixed layer</a:t>
            </a:r>
            <a:endParaRPr lang="el-GR" smtClean="0">
              <a:latin typeface="Garamond" pitchFamily="18" charset="0"/>
            </a:endParaRPr>
          </a:p>
        </p:txBody>
      </p:sp>
      <p:sp>
        <p:nvSpPr>
          <p:cNvPr id="66563" name="Text Box 3"/>
          <p:cNvSpPr txBox="1">
            <a:spLocks noChangeArrowheads="1"/>
          </p:cNvSpPr>
          <p:nvPr/>
        </p:nvSpPr>
        <p:spPr bwMode="auto">
          <a:xfrm>
            <a:off x="539751" y="5445126"/>
            <a:ext cx="8424863" cy="1107996"/>
          </a:xfrm>
          <a:prstGeom prst="rect">
            <a:avLst/>
          </a:prstGeom>
          <a:noFill/>
          <a:ln w="9525">
            <a:noFill/>
            <a:miter lim="800000"/>
          </a:ln>
          <a:effectLst/>
        </p:spPr>
        <p:txBody>
          <a:bodyPr>
            <a:spAutoFit/>
          </a:bodyPr>
          <a:lstStyle/>
          <a:p>
            <a:pPr eaLnBrk="1" hangingPunct="1">
              <a:lnSpc>
                <a:spcPct val="100000"/>
              </a:lnSpc>
              <a:spcBef>
                <a:spcPct val="0"/>
              </a:spcBef>
              <a:buClrTx/>
              <a:buSzTx/>
              <a:buFontTx/>
              <a:buNone/>
            </a:pPr>
            <a:r>
              <a:rPr lang="el-GR" sz="2200"/>
              <a:t>The bottom layers give an effect of fixed </a:t>
            </a:r>
            <a:r>
              <a:rPr lang="en-US" sz="2200"/>
              <a:t>(pinned) </a:t>
            </a:r>
            <a:r>
              <a:rPr lang="el-GR" sz="2200"/>
              <a:t>layer due</a:t>
            </a:r>
            <a:r>
              <a:rPr lang="en-US" sz="2200"/>
              <a:t> </a:t>
            </a:r>
            <a:r>
              <a:rPr lang="el-GR" sz="2200"/>
              <a:t>to interlayer exchange coupling between ferromagnetic and spacer layer of </a:t>
            </a:r>
            <a:r>
              <a:rPr lang="en-US" sz="2200"/>
              <a:t>synthetic a</a:t>
            </a:r>
            <a:r>
              <a:rPr lang="el-GR" sz="2200"/>
              <a:t>ntiferromagnetic.</a:t>
            </a:r>
            <a:endParaRPr lang="el-GR" sz="2200"/>
          </a:p>
        </p:txBody>
      </p:sp>
      <p:graphicFrame>
        <p:nvGraphicFramePr>
          <p:cNvPr id="66564" name="Object 4"/>
          <p:cNvGraphicFramePr>
            <a:graphicFrameLocks noGrp="1" noChangeAspect="1"/>
          </p:cNvGraphicFramePr>
          <p:nvPr>
            <p:ph idx="1"/>
          </p:nvPr>
        </p:nvGraphicFramePr>
        <p:xfrm>
          <a:off x="1547813" y="1484313"/>
          <a:ext cx="5951537" cy="3886200"/>
        </p:xfrm>
        <a:graphic>
          <a:graphicData uri="http://schemas.openxmlformats.org/presentationml/2006/ole">
            <mc:AlternateContent xmlns:mc="http://schemas.openxmlformats.org/markup-compatibility/2006">
              <mc:Choice xmlns:v="urn:schemas-microsoft-com:vml" Requires="v">
                <p:oleObj spid="_x0000_s103427" name="Εικόνα bitmap" r:id="rId1" imgW="7572375" imgH="4943475" progId="PBrush">
                  <p:embed/>
                </p:oleObj>
              </mc:Choice>
              <mc:Fallback>
                <p:oleObj name="Εικόνα bitmap" r:id="rId1" imgW="7572375" imgH="494347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595153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latin typeface="Garamond" pitchFamily="18" charset="0"/>
              </a:rPr>
              <a:t>MRAM: Reading process</a:t>
            </a:r>
            <a:endParaRPr lang="el-GR" smtClean="0">
              <a:latin typeface="Garamond" pitchFamily="18" charset="0"/>
            </a:endParaRPr>
          </a:p>
        </p:txBody>
      </p:sp>
      <p:pic>
        <p:nvPicPr>
          <p:cNvPr id="67587" name="Picture 3" descr="mram-read.jpg (495×369)"/>
          <p:cNvPicPr>
            <a:picLocks noGrp="1" noChangeAspect="1" noChangeArrowheads="1"/>
          </p:cNvPicPr>
          <p:nvPr>
            <p:ph idx="1"/>
          </p:nvPr>
        </p:nvPicPr>
        <p:blipFill>
          <a:blip r:embed="rId1"/>
          <a:srcRect/>
          <a:stretch>
            <a:fillRect/>
          </a:stretch>
        </p:blipFill>
        <p:spPr>
          <a:xfrm>
            <a:off x="395289" y="2060577"/>
            <a:ext cx="4714875" cy="3514725"/>
          </a:xfrm>
          <a:noFill/>
        </p:spPr>
      </p:pic>
      <p:sp>
        <p:nvSpPr>
          <p:cNvPr id="67588" name="Text Box 4"/>
          <p:cNvSpPr txBox="1">
            <a:spLocks noChangeArrowheads="1"/>
          </p:cNvSpPr>
          <p:nvPr/>
        </p:nvSpPr>
        <p:spPr bwMode="auto">
          <a:xfrm>
            <a:off x="5292726" y="2420939"/>
            <a:ext cx="3527425" cy="3046988"/>
          </a:xfrm>
          <a:prstGeom prst="rect">
            <a:avLst/>
          </a:prstGeom>
          <a:noFill/>
          <a:ln w="9525">
            <a:noFill/>
            <a:miter lim="800000"/>
          </a:ln>
          <a:effectLst/>
        </p:spPr>
        <p:txBody>
          <a:bodyPr>
            <a:spAutoFit/>
          </a:bodyPr>
          <a:lstStyle/>
          <a:p>
            <a:pPr eaLnBrk="1" hangingPunct="1">
              <a:lnSpc>
                <a:spcPct val="100000"/>
              </a:lnSpc>
              <a:spcBef>
                <a:spcPct val="0"/>
              </a:spcBef>
              <a:buClrTx/>
              <a:buSzTx/>
            </a:pPr>
            <a:r>
              <a:rPr lang="en-US" sz="2400"/>
              <a:t> Transistor is “ON”</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Measuring of electrical resistance of a small sense current from a supply line through the cell to the ground.</a:t>
            </a:r>
            <a:endParaRPr lang="en-US" sz="2400"/>
          </a:p>
          <a:p>
            <a:pPr eaLnBrk="1" hangingPunct="1">
              <a:lnSpc>
                <a:spcPct val="100000"/>
              </a:lnSpc>
              <a:spcBef>
                <a:spcPct val="0"/>
              </a:spcBef>
              <a:buClrTx/>
              <a:buSzTx/>
            </a:pPr>
            <a:endParaRPr lang="el-GR"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latin typeface="Garamond" pitchFamily="18" charset="0"/>
              </a:rPr>
              <a:t>MRAM: Writing process</a:t>
            </a:r>
            <a:endParaRPr lang="el-GR" smtClean="0">
              <a:latin typeface="Garamond" pitchFamily="18" charset="0"/>
            </a:endParaRPr>
          </a:p>
        </p:txBody>
      </p:sp>
      <p:pic>
        <p:nvPicPr>
          <p:cNvPr id="68611" name="Picture 3" descr="mram-write"/>
          <p:cNvPicPr>
            <a:picLocks noGrp="1" noChangeAspect="1" noChangeArrowheads="1"/>
          </p:cNvPicPr>
          <p:nvPr>
            <p:ph idx="1"/>
          </p:nvPr>
        </p:nvPicPr>
        <p:blipFill>
          <a:blip r:embed="rId1"/>
          <a:srcRect/>
          <a:stretch>
            <a:fillRect/>
          </a:stretch>
        </p:blipFill>
        <p:spPr>
          <a:xfrm>
            <a:off x="395289" y="2276475"/>
            <a:ext cx="5019675" cy="3028950"/>
          </a:xfrm>
          <a:noFill/>
        </p:spPr>
      </p:pic>
      <p:sp>
        <p:nvSpPr>
          <p:cNvPr id="68612" name="Text Box 4"/>
          <p:cNvSpPr txBox="1">
            <a:spLocks noChangeArrowheads="1"/>
          </p:cNvSpPr>
          <p:nvPr/>
        </p:nvSpPr>
        <p:spPr bwMode="auto">
          <a:xfrm>
            <a:off x="5364164" y="2349501"/>
            <a:ext cx="3189287" cy="3416320"/>
          </a:xfrm>
          <a:prstGeom prst="rect">
            <a:avLst/>
          </a:prstGeom>
          <a:noFill/>
          <a:ln w="9525">
            <a:noFill/>
            <a:miter lim="800000"/>
          </a:ln>
          <a:effectLst/>
        </p:spPr>
        <p:txBody>
          <a:bodyPr>
            <a:spAutoFit/>
          </a:bodyPr>
          <a:lstStyle/>
          <a:p>
            <a:pPr eaLnBrk="1" hangingPunct="1">
              <a:lnSpc>
                <a:spcPct val="100000"/>
              </a:lnSpc>
              <a:spcBef>
                <a:spcPct val="0"/>
              </a:spcBef>
              <a:buClrTx/>
              <a:buSzTx/>
            </a:pPr>
            <a:r>
              <a:rPr lang="en-US" sz="2400"/>
              <a:t> Transistor is “OFF”</a:t>
            </a:r>
            <a:r>
              <a:rPr lang="el-GR" sz="2400"/>
              <a:t> </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a:t>
            </a:r>
            <a:r>
              <a:rPr lang="el-GR" sz="2400"/>
              <a:t>When current is passed through </a:t>
            </a:r>
            <a:r>
              <a:rPr lang="en-US" sz="2400"/>
              <a:t>the write lines</a:t>
            </a:r>
            <a:r>
              <a:rPr lang="el-GR" sz="2400"/>
              <a:t>, an </a:t>
            </a:r>
            <a:r>
              <a:rPr lang="en-US" sz="2400"/>
              <a:t>induced magnetic field</a:t>
            </a:r>
            <a:r>
              <a:rPr lang="el-GR" sz="2400"/>
              <a:t> is created at the junction, which </a:t>
            </a:r>
            <a:r>
              <a:rPr lang="en-US" sz="2400"/>
              <a:t>alters the polarity of the free layer</a:t>
            </a:r>
            <a:r>
              <a:rPr lang="el-GR" sz="2400"/>
              <a:t>. </a:t>
            </a:r>
            <a:endParaRPr lang="el-GR"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latin typeface="Garamond" pitchFamily="18" charset="0"/>
              </a:rPr>
              <a:t>MRAM: Writing process</a:t>
            </a:r>
            <a:endParaRPr lang="el-GR" smtClean="0">
              <a:latin typeface="Garamond" pitchFamily="18" charset="0"/>
            </a:endParaRPr>
          </a:p>
        </p:txBody>
      </p:sp>
      <p:pic>
        <p:nvPicPr>
          <p:cNvPr id="69635" name="Picture 3"/>
          <p:cNvPicPr>
            <a:picLocks noGrp="1" noChangeAspect="1" noChangeArrowheads="1"/>
          </p:cNvPicPr>
          <p:nvPr>
            <p:ph idx="1"/>
          </p:nvPr>
        </p:nvPicPr>
        <p:blipFill>
          <a:blip r:embed="rId1"/>
          <a:srcRect/>
          <a:stretch>
            <a:fillRect/>
          </a:stretch>
        </p:blipFill>
        <p:spPr>
          <a:xfrm>
            <a:off x="611188" y="1844675"/>
            <a:ext cx="4348162" cy="3886200"/>
          </a:xfrm>
          <a:noFill/>
        </p:spPr>
      </p:pic>
      <p:sp>
        <p:nvSpPr>
          <p:cNvPr id="69636" name="Text Box 4"/>
          <p:cNvSpPr txBox="1">
            <a:spLocks noChangeArrowheads="1"/>
          </p:cNvSpPr>
          <p:nvPr/>
        </p:nvSpPr>
        <p:spPr bwMode="auto">
          <a:xfrm>
            <a:off x="5292725" y="2133600"/>
            <a:ext cx="3455988" cy="3416320"/>
          </a:xfrm>
          <a:prstGeom prst="rect">
            <a:avLst/>
          </a:prstGeom>
          <a:noFill/>
          <a:ln w="9525">
            <a:noFill/>
            <a:miter lim="800000"/>
          </a:ln>
          <a:effectLst/>
        </p:spPr>
        <p:txBody>
          <a:bodyPr>
            <a:spAutoFit/>
          </a:bodyPr>
          <a:lstStyle/>
          <a:p>
            <a:pPr eaLnBrk="1" hangingPunct="1">
              <a:lnSpc>
                <a:spcPct val="100000"/>
              </a:lnSpc>
              <a:spcBef>
                <a:spcPct val="0"/>
              </a:spcBef>
              <a:buClrTx/>
              <a:buSzTx/>
            </a:pPr>
            <a:r>
              <a:rPr lang="en-US" sz="2400"/>
              <a:t> In order to change the polarity of the free layer, both fields are necessary.</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a:t>
            </a:r>
            <a:r>
              <a:rPr lang="el-GR" sz="2400"/>
              <a:t>Only the bit in</a:t>
            </a:r>
            <a:r>
              <a:rPr lang="en-US" sz="2400"/>
              <a:t> </a:t>
            </a:r>
            <a:r>
              <a:rPr lang="el-GR" sz="2400"/>
              <a:t>which </a:t>
            </a:r>
            <a:r>
              <a:rPr lang="en-US" sz="2400"/>
              <a:t>c</a:t>
            </a:r>
            <a:r>
              <a:rPr lang="el-GR" sz="2400"/>
              <a:t>urrent is applied in both hard and easy axis will be written</a:t>
            </a:r>
            <a:r>
              <a:rPr lang="en-US" sz="2400"/>
              <a:t>.</a:t>
            </a:r>
            <a:r>
              <a:rPr lang="el-GR" sz="2400"/>
              <a:t> </a:t>
            </a:r>
            <a:r>
              <a:rPr lang="en-US" sz="2400"/>
              <a:t>The </a:t>
            </a:r>
            <a:r>
              <a:rPr lang="el-GR" sz="2400"/>
              <a:t>other bits will remain half</a:t>
            </a:r>
            <a:r>
              <a:rPr lang="en-US" sz="2400"/>
              <a:t>-</a:t>
            </a:r>
            <a:r>
              <a:rPr lang="el-GR" sz="2400"/>
              <a:t>select.</a:t>
            </a:r>
            <a:endParaRPr lang="el-GR"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492369" y="0"/>
            <a:ext cx="8159262" cy="6555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6"/>
          <p:cNvSpPr>
            <a:spLocks noGrp="1"/>
          </p:cNvSpPr>
          <p:nvPr>
            <p:ph type="title"/>
          </p:nvPr>
        </p:nvSpPr>
        <p:spPr/>
        <p:txBody>
          <a:bodyPr/>
          <a:lstStyle/>
          <a:p>
            <a:pPr eaLnBrk="1" hangingPunct="1"/>
            <a:r>
              <a:rPr lang="en-US" smtClean="0">
                <a:latin typeface="Garamond" pitchFamily="18" charset="0"/>
              </a:rPr>
              <a:t>MRAM: Characteristics</a:t>
            </a:r>
            <a:endParaRPr lang="el-GR" smtClean="0"/>
          </a:p>
        </p:txBody>
      </p:sp>
      <p:pic>
        <p:nvPicPr>
          <p:cNvPr id="10243" name="Picture 14" descr="mram_spintronics"/>
          <p:cNvPicPr>
            <a:picLocks noChangeAspect="1" noChangeArrowheads="1"/>
          </p:cNvPicPr>
          <p:nvPr/>
        </p:nvPicPr>
        <p:blipFill>
          <a:blip r:embed="rId1"/>
          <a:srcRect/>
          <a:stretch>
            <a:fillRect/>
          </a:stretch>
        </p:blipFill>
        <p:spPr bwMode="auto">
          <a:xfrm>
            <a:off x="684213" y="2133600"/>
            <a:ext cx="4038600" cy="2800350"/>
          </a:xfrm>
          <a:prstGeom prst="rect">
            <a:avLst/>
          </a:prstGeom>
          <a:noFill/>
          <a:ln w="9525">
            <a:noFill/>
            <a:miter lim="800000"/>
            <a:headEnd/>
            <a:tailEnd/>
          </a:ln>
        </p:spPr>
      </p:pic>
      <p:sp>
        <p:nvSpPr>
          <p:cNvPr id="10244" name="TextBox 8"/>
          <p:cNvSpPr txBox="1">
            <a:spLocks noChangeArrowheads="1"/>
          </p:cNvSpPr>
          <p:nvPr/>
        </p:nvSpPr>
        <p:spPr bwMode="auto">
          <a:xfrm>
            <a:off x="5148264" y="2276475"/>
            <a:ext cx="3357562" cy="3046988"/>
          </a:xfrm>
          <a:prstGeom prst="rect">
            <a:avLst/>
          </a:prstGeom>
          <a:noFill/>
          <a:ln w="9525">
            <a:noFill/>
            <a:miter lim="800000"/>
          </a:ln>
        </p:spPr>
        <p:txBody>
          <a:bodyPr>
            <a:spAutoFit/>
          </a:bodyPr>
          <a:lstStyle/>
          <a:p>
            <a:pPr eaLnBrk="1" hangingPunct="1">
              <a:lnSpc>
                <a:spcPct val="100000"/>
              </a:lnSpc>
              <a:spcBef>
                <a:spcPct val="0"/>
              </a:spcBef>
              <a:buClrTx/>
              <a:buSzTx/>
              <a:buFont typeface="Arial" panose="020B0604020202020204" pitchFamily="34" charset="0"/>
              <a:buChar char="•"/>
            </a:pPr>
            <a:r>
              <a:rPr lang="en-US" sz="2400"/>
              <a:t> Non-volatility</a:t>
            </a:r>
            <a:endParaRPr lang="en-US" sz="2400"/>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anose="020B0604020202020204" pitchFamily="34" charset="0"/>
              <a:buChar char="•"/>
            </a:pPr>
            <a:r>
              <a:rPr lang="en-US" sz="2400"/>
              <a:t> Infinite endurance</a:t>
            </a:r>
            <a:endParaRPr lang="en-US" sz="2400"/>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anose="020B0604020202020204" pitchFamily="34" charset="0"/>
              <a:buChar char="•"/>
            </a:pPr>
            <a:r>
              <a:rPr lang="en-US" sz="2400"/>
              <a:t> High speed performance</a:t>
            </a:r>
            <a:endParaRPr lang="en-US" sz="2400"/>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anose="020B0604020202020204" pitchFamily="34" charset="0"/>
              <a:buChar char="•"/>
            </a:pPr>
            <a:r>
              <a:rPr lang="en-US" sz="2400"/>
              <a:t> Low cost</a:t>
            </a:r>
            <a:endParaRPr lang="el-GR"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latin typeface="Garamond" pitchFamily="18" charset="0"/>
              </a:rPr>
              <a:t>Future MRAM Improvements</a:t>
            </a:r>
            <a:endParaRPr lang="el-GR" smtClean="0"/>
          </a:p>
        </p:txBody>
      </p:sp>
      <p:sp>
        <p:nvSpPr>
          <p:cNvPr id="16387" name="TextBox 4"/>
          <p:cNvSpPr txBox="1">
            <a:spLocks noChangeArrowheads="1"/>
          </p:cNvSpPr>
          <p:nvPr/>
        </p:nvSpPr>
        <p:spPr bwMode="auto">
          <a:xfrm>
            <a:off x="5219700" y="1844675"/>
            <a:ext cx="3924300" cy="3416320"/>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en-US" sz="2400" b="1" u="sng"/>
              <a:t>Thermal Assisted Switching</a:t>
            </a:r>
            <a:endParaRPr lang="en-US" sz="2400" b="1" u="sng"/>
          </a:p>
          <a:p>
            <a:pPr eaLnBrk="1" hangingPunct="1">
              <a:lnSpc>
                <a:spcPct val="100000"/>
              </a:lnSpc>
              <a:spcBef>
                <a:spcPct val="0"/>
              </a:spcBef>
              <a:buClrTx/>
              <a:buSzTx/>
              <a:buFontTx/>
              <a:buNone/>
            </a:pPr>
            <a:endParaRPr lang="en-US" sz="2400" b="1" u="sng"/>
          </a:p>
          <a:p>
            <a:pPr eaLnBrk="1" hangingPunct="1">
              <a:lnSpc>
                <a:spcPct val="100000"/>
              </a:lnSpc>
              <a:spcBef>
                <a:spcPct val="0"/>
              </a:spcBef>
              <a:buClrTx/>
              <a:buSzTx/>
              <a:buFont typeface="Arial" panose="020B0604020202020204" pitchFamily="34" charset="0"/>
              <a:buChar char="•"/>
            </a:pPr>
            <a:r>
              <a:rPr lang="en-US" sz="2400"/>
              <a:t> Solves the first-generation selectivity and stability problems</a:t>
            </a:r>
            <a:endParaRPr lang="en-US" sz="2400"/>
          </a:p>
          <a:p>
            <a:pPr eaLnBrk="1" hangingPunct="1">
              <a:lnSpc>
                <a:spcPct val="100000"/>
              </a:lnSpc>
              <a:spcBef>
                <a:spcPct val="0"/>
              </a:spcBef>
              <a:buClrTx/>
              <a:buSzTx/>
              <a:buFontTx/>
              <a:buNone/>
            </a:pPr>
            <a:endParaRPr lang="en-US" sz="2400"/>
          </a:p>
          <a:p>
            <a:pPr eaLnBrk="1" hangingPunct="1">
              <a:lnSpc>
                <a:spcPct val="100000"/>
              </a:lnSpc>
              <a:spcBef>
                <a:spcPct val="0"/>
              </a:spcBef>
              <a:buClrTx/>
              <a:buSzTx/>
              <a:buFont typeface="Arial" panose="020B0604020202020204" pitchFamily="34" charset="0"/>
              <a:buChar char="•"/>
            </a:pPr>
            <a:r>
              <a:rPr lang="en-US" sz="2400"/>
              <a:t> Cost-effective and scalable memory technology to at least the 32nm node </a:t>
            </a:r>
            <a:endParaRPr lang="el-GR" sz="2400"/>
          </a:p>
        </p:txBody>
      </p:sp>
      <p:pic>
        <p:nvPicPr>
          <p:cNvPr id="16388" name="Picture 2"/>
          <p:cNvPicPr>
            <a:picLocks noChangeAspect="1" noChangeArrowheads="1"/>
          </p:cNvPicPr>
          <p:nvPr/>
        </p:nvPicPr>
        <p:blipFill>
          <a:blip r:embed="rId1"/>
          <a:srcRect/>
          <a:stretch>
            <a:fillRect/>
          </a:stretch>
        </p:blipFill>
        <p:spPr bwMode="auto">
          <a:xfrm>
            <a:off x="0" y="1643063"/>
            <a:ext cx="5214938" cy="4529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latin typeface="Garamond" pitchFamily="18" charset="0"/>
              </a:rPr>
              <a:t>Future MRAM Improvements</a:t>
            </a:r>
            <a:endParaRPr lang="el-GR" smtClean="0"/>
          </a:p>
        </p:txBody>
      </p:sp>
      <p:sp>
        <p:nvSpPr>
          <p:cNvPr id="17411" name="TextBox 4"/>
          <p:cNvSpPr txBox="1">
            <a:spLocks noChangeArrowheads="1"/>
          </p:cNvSpPr>
          <p:nvPr/>
        </p:nvSpPr>
        <p:spPr bwMode="auto">
          <a:xfrm>
            <a:off x="5219701" y="1844675"/>
            <a:ext cx="3714750" cy="4154984"/>
          </a:xfrm>
          <a:prstGeom prst="rect">
            <a:avLst/>
          </a:prstGeom>
          <a:noFill/>
          <a:ln w="9525">
            <a:noFill/>
            <a:miter lim="800000"/>
          </a:ln>
        </p:spPr>
        <p:txBody>
          <a:bodyPr>
            <a:spAutoFit/>
          </a:bodyPr>
          <a:lstStyle/>
          <a:p>
            <a:pPr eaLnBrk="1" hangingPunct="1">
              <a:lnSpc>
                <a:spcPct val="100000"/>
              </a:lnSpc>
              <a:spcBef>
                <a:spcPct val="0"/>
              </a:spcBef>
              <a:buClrTx/>
              <a:buSzTx/>
              <a:buFontTx/>
              <a:buNone/>
            </a:pPr>
            <a:r>
              <a:rPr lang="en-US" sz="2400" b="1" u="sng"/>
              <a:t>Spin Torque Transfer</a:t>
            </a:r>
            <a:endParaRPr lang="en-US" sz="2400" b="1" u="sng"/>
          </a:p>
          <a:p>
            <a:pPr eaLnBrk="1" hangingPunct="1">
              <a:lnSpc>
                <a:spcPct val="100000"/>
              </a:lnSpc>
              <a:spcBef>
                <a:spcPct val="0"/>
              </a:spcBef>
              <a:buClrTx/>
              <a:buSzTx/>
              <a:buFontTx/>
              <a:buNone/>
            </a:pPr>
            <a:endParaRPr lang="en-US" sz="2400" u="sng"/>
          </a:p>
          <a:p>
            <a:pPr eaLnBrk="1" hangingPunct="1">
              <a:lnSpc>
                <a:spcPct val="100000"/>
              </a:lnSpc>
              <a:spcBef>
                <a:spcPct val="0"/>
              </a:spcBef>
              <a:buClrTx/>
              <a:buSzTx/>
              <a:buFont typeface="Arial" panose="020B0604020202020204" pitchFamily="34" charset="0"/>
              <a:buChar char="•"/>
            </a:pPr>
            <a:r>
              <a:rPr lang="en-US" sz="2400"/>
              <a:t> No applied magnetic field</a:t>
            </a:r>
            <a:endParaRPr lang="en-US" sz="2400"/>
          </a:p>
          <a:p>
            <a:pPr eaLnBrk="1" hangingPunct="1">
              <a:lnSpc>
                <a:spcPct val="100000"/>
              </a:lnSpc>
              <a:spcBef>
                <a:spcPct val="0"/>
              </a:spcBef>
              <a:buClrTx/>
              <a:buSzTx/>
              <a:buFont typeface="Arial" panose="020B0604020202020204" pitchFamily="34" charset="0"/>
              <a:buChar char="•"/>
            </a:pPr>
            <a:r>
              <a:rPr lang="en-US" sz="2400"/>
              <a:t> Utilizes heavily spin polarized current</a:t>
            </a:r>
            <a:endParaRPr lang="en-US" sz="2400"/>
          </a:p>
          <a:p>
            <a:pPr eaLnBrk="1" hangingPunct="1">
              <a:lnSpc>
                <a:spcPct val="100000"/>
              </a:lnSpc>
              <a:spcBef>
                <a:spcPct val="0"/>
              </a:spcBef>
              <a:buClrTx/>
              <a:buSzTx/>
              <a:buFont typeface="Arial" panose="020B0604020202020204" pitchFamily="34" charset="0"/>
              <a:buChar char="•"/>
            </a:pPr>
            <a:r>
              <a:rPr lang="en-US" sz="2400"/>
              <a:t> The magnetization of nano-elements is flipped back and forth </a:t>
            </a:r>
            <a:endParaRPr lang="en-US" sz="2400"/>
          </a:p>
          <a:p>
            <a:pPr eaLnBrk="1" hangingPunct="1">
              <a:lnSpc>
                <a:spcPct val="100000"/>
              </a:lnSpc>
              <a:spcBef>
                <a:spcPct val="0"/>
              </a:spcBef>
              <a:buClrTx/>
              <a:buSzTx/>
              <a:buFont typeface="Arial" panose="020B0604020202020204" pitchFamily="34" charset="0"/>
              <a:buChar char="•"/>
            </a:pPr>
            <a:r>
              <a:rPr lang="en-US" sz="2400"/>
              <a:t> Still has challenges in basic physics and materials to overcome </a:t>
            </a:r>
            <a:endParaRPr lang="el-GR" sz="2400"/>
          </a:p>
        </p:txBody>
      </p:sp>
      <p:pic>
        <p:nvPicPr>
          <p:cNvPr id="17412" name="Picture 2"/>
          <p:cNvPicPr>
            <a:picLocks noChangeAspect="1" noChangeArrowheads="1"/>
          </p:cNvPicPr>
          <p:nvPr/>
        </p:nvPicPr>
        <p:blipFill>
          <a:blip r:embed="rId1"/>
          <a:srcRect/>
          <a:stretch>
            <a:fillRect/>
          </a:stretch>
        </p:blipFill>
        <p:spPr bwMode="auto">
          <a:xfrm>
            <a:off x="142876" y="1643065"/>
            <a:ext cx="4873625"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304800"/>
            <a:ext cx="7772400" cy="1143000"/>
          </a:xfrm>
        </p:spPr>
        <p:txBody>
          <a:bodyPr/>
          <a:lstStyle/>
          <a:p>
            <a:pPr eaLnBrk="1" hangingPunct="1"/>
            <a:r>
              <a:rPr lang="en-US" dirty="0" smtClean="0">
                <a:latin typeface="Garamond" pitchFamily="18" charset="0"/>
              </a:rPr>
              <a:t>MRAM Status</a:t>
            </a:r>
            <a:endParaRPr lang="el-GR" dirty="0" smtClean="0"/>
          </a:p>
        </p:txBody>
      </p:sp>
      <p:sp>
        <p:nvSpPr>
          <p:cNvPr id="18435" name="TextBox 4"/>
          <p:cNvSpPr txBox="1">
            <a:spLocks noChangeArrowheads="1"/>
          </p:cNvSpPr>
          <p:nvPr/>
        </p:nvSpPr>
        <p:spPr bwMode="auto">
          <a:xfrm>
            <a:off x="714376" y="595491"/>
            <a:ext cx="8215342" cy="5016758"/>
          </a:xfrm>
          <a:prstGeom prst="rect">
            <a:avLst/>
          </a:prstGeom>
          <a:noFill/>
          <a:ln w="9525">
            <a:noFill/>
            <a:miter lim="800000"/>
          </a:ln>
        </p:spPr>
        <p:txBody>
          <a:bodyPr wrap="square">
            <a:spAutoFit/>
          </a:bodyPr>
          <a:lstStyle/>
          <a:p>
            <a:pPr eaLnBrk="1" hangingPunct="1">
              <a:lnSpc>
                <a:spcPct val="100000"/>
              </a:lnSpc>
              <a:spcBef>
                <a:spcPct val="0"/>
              </a:spcBef>
              <a:buClrTx/>
              <a:buSzTx/>
              <a:buFont typeface="Arial" panose="020B0604020202020204" pitchFamily="34" charset="0"/>
              <a:buChar char="•"/>
            </a:pPr>
            <a:r>
              <a:rPr lang="en-US" sz="2000" dirty="0">
                <a:latin typeface="+mj-lt"/>
              </a:rPr>
              <a:t> 2003 - A 128 </a:t>
            </a:r>
            <a:r>
              <a:rPr lang="en-US" sz="2000" dirty="0" err="1">
                <a:latin typeface="+mj-lt"/>
              </a:rPr>
              <a:t>kbit</a:t>
            </a:r>
            <a:r>
              <a:rPr lang="en-US" sz="2000" dirty="0">
                <a:latin typeface="+mj-lt"/>
              </a:rPr>
              <a:t> MRAM chip was introduced, manufactured with a 180 nm lithographic process</a:t>
            </a:r>
            <a:endParaRPr lang="en-US" sz="2000" dirty="0">
              <a:latin typeface="+mj-lt"/>
            </a:endParaRP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anose="020B0604020202020204" pitchFamily="34" charset="0"/>
              <a:buChar char="•"/>
            </a:pPr>
            <a:r>
              <a:rPr lang="en-US" sz="2000" dirty="0">
                <a:latin typeface="+mj-lt"/>
              </a:rPr>
              <a:t> 2004 - Infineon unveiled a 16-Mbit prototype, manufactured with a 180 nm lithographic process</a:t>
            </a:r>
            <a:endParaRPr lang="en-US" sz="2000" dirty="0">
              <a:latin typeface="+mj-lt"/>
            </a:endParaRP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anose="020B0604020202020204" pitchFamily="34" charset="0"/>
              <a:buChar char="•"/>
            </a:pPr>
            <a:r>
              <a:rPr lang="en-US" sz="2000" dirty="0">
                <a:latin typeface="+mj-lt"/>
              </a:rPr>
              <a:t>2005 - Sony announced the first lab-produced spin-torque-transfer MRAM</a:t>
            </a:r>
            <a:endParaRPr lang="en-US" sz="2000" dirty="0">
              <a:latin typeface="+mj-lt"/>
            </a:endParaRP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anose="020B0604020202020204" pitchFamily="34" charset="0"/>
              <a:buChar char="•"/>
            </a:pPr>
            <a:r>
              <a:rPr lang="en-US" sz="2000" dirty="0">
                <a:latin typeface="+mj-lt"/>
              </a:rPr>
              <a:t> 2007 - Tohoku University and Hitachi developed a prototype 2 </a:t>
            </a:r>
            <a:r>
              <a:rPr lang="en-US" sz="2000" dirty="0" err="1">
                <a:latin typeface="+mj-lt"/>
              </a:rPr>
              <a:t>Mbit</a:t>
            </a:r>
            <a:r>
              <a:rPr lang="en-US" sz="2000" dirty="0">
                <a:latin typeface="+mj-lt"/>
              </a:rPr>
              <a:t> Non-Volatile RAM Chip employing spin-transfer torque switching</a:t>
            </a:r>
            <a:endParaRPr lang="en-US" sz="2000" dirty="0">
              <a:latin typeface="+mj-lt"/>
            </a:endParaRP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anose="020B0604020202020204" pitchFamily="34" charset="0"/>
              <a:buChar char="•"/>
            </a:pPr>
            <a:r>
              <a:rPr lang="en-US" sz="2000" dirty="0">
                <a:latin typeface="+mj-lt"/>
              </a:rPr>
              <a:t> 2008 - Scientists in Germany have developed next-generation MRAM that is said to operate with write cycles under 1 ns.</a:t>
            </a:r>
            <a:endParaRPr lang="en-US" sz="2000" dirty="0">
              <a:latin typeface="+mj-lt"/>
            </a:endParaRPr>
          </a:p>
          <a:p>
            <a:pPr eaLnBrk="1" hangingPunct="1">
              <a:lnSpc>
                <a:spcPct val="100000"/>
              </a:lnSpc>
              <a:spcBef>
                <a:spcPct val="0"/>
              </a:spcBef>
              <a:buClrTx/>
              <a:buSzTx/>
              <a:buFontTx/>
              <a:buNone/>
            </a:pPr>
            <a:endParaRPr lang="en-US" sz="2000" dirty="0">
              <a:latin typeface="+mj-lt"/>
            </a:endParaRPr>
          </a:p>
          <a:p>
            <a:pPr eaLnBrk="1" hangingPunct="1">
              <a:lnSpc>
                <a:spcPct val="100000"/>
              </a:lnSpc>
              <a:spcBef>
                <a:spcPct val="0"/>
              </a:spcBef>
              <a:buClrTx/>
              <a:buSzTx/>
              <a:buFont typeface="Arial" panose="020B0604020202020204" pitchFamily="34" charset="0"/>
              <a:buChar char="•"/>
            </a:pPr>
            <a:r>
              <a:rPr lang="en-US" sz="2000" dirty="0">
                <a:latin typeface="+mj-lt"/>
              </a:rPr>
              <a:t> 2009 - Hitachi and Tohoku University demonstrated a 32-Mbit spin-transfer torque RAM (SPRAM</a:t>
            </a:r>
            <a:r>
              <a:rPr lang="en-US" sz="2000" dirty="0" smtClean="0">
                <a:latin typeface="+mj-lt"/>
              </a:rPr>
              <a:t>)  and so on….</a:t>
            </a:r>
            <a:endParaRPr lang="el-GR" sz="2000" dirty="0">
              <a:latin typeface="+mj-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p:txBody>
          <a:bodyPr/>
          <a:lstStyle/>
          <a:p>
            <a:pPr eaLnBrk="1" hangingPunct="1"/>
            <a:r>
              <a:rPr lang="en-US" dirty="0" smtClean="0">
                <a:solidFill>
                  <a:srgbClr val="FF0000"/>
                </a:solidFill>
              </a:rPr>
              <a:t>SPINTRONICS THE SOLUTION</a:t>
            </a:r>
            <a:endParaRPr lang="en-US" dirty="0" smtClean="0">
              <a:solidFill>
                <a:srgbClr val="FF0000"/>
              </a:solidFill>
            </a:endParaRPr>
          </a:p>
        </p:txBody>
      </p:sp>
      <p:sp>
        <p:nvSpPr>
          <p:cNvPr id="10243" name="Rectangle 3"/>
          <p:cNvSpPr>
            <a:spLocks noGrp="1" noChangeArrowheads="1"/>
          </p:cNvSpPr>
          <p:nvPr>
            <p:ph type="body" idx="1"/>
          </p:nvPr>
        </p:nvSpPr>
        <p:spPr>
          <a:xfrm>
            <a:off x="838200" y="2362200"/>
            <a:ext cx="4419600" cy="4038600"/>
          </a:xfrm>
        </p:spPr>
        <p:txBody>
          <a:bodyPr>
            <a:normAutofit lnSpcReduction="10000"/>
          </a:bodyPr>
          <a:lstStyle/>
          <a:p>
            <a:pPr eaLnBrk="1" hangingPunct="1"/>
            <a:r>
              <a:rPr lang="en-US" sz="3200" dirty="0" smtClean="0"/>
              <a:t>Carrier spin used as two state device (     )</a:t>
            </a:r>
            <a:endParaRPr lang="en-US" sz="3200" dirty="0" smtClean="0"/>
          </a:p>
          <a:p>
            <a:pPr eaLnBrk="1" hangingPunct="1"/>
            <a:r>
              <a:rPr lang="en-US" sz="3200" dirty="0" smtClean="0"/>
              <a:t>Able to integrate computing and memory into one device utilizing charge/spin.</a:t>
            </a:r>
            <a:endParaRPr lang="en-US" sz="3200" dirty="0" smtClean="0"/>
          </a:p>
          <a:p>
            <a:pPr eaLnBrk="1" hangingPunct="1"/>
            <a:r>
              <a:rPr lang="en-US" sz="3200" dirty="0" smtClean="0"/>
              <a:t>GMR spin-valves </a:t>
            </a:r>
            <a:endParaRPr lang="en-US" sz="3200" dirty="0" smtClean="0"/>
          </a:p>
          <a:p>
            <a:pPr eaLnBrk="1" hangingPunct="1"/>
            <a:endParaRPr lang="en-US" sz="3200" dirty="0" smtClean="0"/>
          </a:p>
        </p:txBody>
      </p:sp>
      <p:grpSp>
        <p:nvGrpSpPr>
          <p:cNvPr id="2" name="Group 6"/>
          <p:cNvGrpSpPr/>
          <p:nvPr/>
        </p:nvGrpSpPr>
        <p:grpSpPr bwMode="auto">
          <a:xfrm>
            <a:off x="4286248" y="2928934"/>
            <a:ext cx="152400" cy="304800"/>
            <a:chOff x="4704" y="1584"/>
            <a:chExt cx="96" cy="192"/>
          </a:xfrm>
        </p:grpSpPr>
        <p:sp>
          <p:nvSpPr>
            <p:cNvPr id="10247" name="Line 4"/>
            <p:cNvSpPr>
              <a:spLocks noChangeShapeType="1"/>
            </p:cNvSpPr>
            <p:nvPr/>
          </p:nvSpPr>
          <p:spPr bwMode="auto">
            <a:xfrm flipV="1">
              <a:off x="4704" y="1584"/>
              <a:ext cx="0" cy="192"/>
            </a:xfrm>
            <a:prstGeom prst="line">
              <a:avLst/>
            </a:prstGeom>
            <a:noFill/>
            <a:ln w="9525">
              <a:solidFill>
                <a:schemeClr val="tx1"/>
              </a:solidFill>
              <a:round/>
              <a:tailEnd type="triangle" w="med" len="med"/>
            </a:ln>
          </p:spPr>
          <p:txBody>
            <a:bodyPr/>
            <a:lstStyle/>
            <a:p>
              <a:endParaRPr lang="en-IN"/>
            </a:p>
          </p:txBody>
        </p:sp>
        <p:sp>
          <p:nvSpPr>
            <p:cNvPr id="10248" name="Line 5"/>
            <p:cNvSpPr>
              <a:spLocks noChangeShapeType="1"/>
            </p:cNvSpPr>
            <p:nvPr/>
          </p:nvSpPr>
          <p:spPr bwMode="auto">
            <a:xfrm>
              <a:off x="4800" y="1584"/>
              <a:ext cx="0" cy="192"/>
            </a:xfrm>
            <a:prstGeom prst="line">
              <a:avLst/>
            </a:prstGeom>
            <a:noFill/>
            <a:ln w="9525">
              <a:solidFill>
                <a:schemeClr val="tx1"/>
              </a:solidFill>
              <a:round/>
              <a:tailEnd type="triangle" w="med" len="med"/>
            </a:ln>
          </p:spPr>
          <p:txBody>
            <a:bodyPr/>
            <a:lstStyle/>
            <a:p>
              <a:endParaRPr lang="en-IN"/>
            </a:p>
          </p:txBody>
        </p:sp>
      </p:grpSp>
      <p:pic>
        <p:nvPicPr>
          <p:cNvPr id="10245" name="Picture 8" descr="File:Spin-valve GMR.svg">
            <a:hlinkClick r:id="rId1"/>
          </p:cNvPr>
          <p:cNvPicPr>
            <a:picLocks noChangeAspect="1" noChangeArrowheads="1"/>
          </p:cNvPicPr>
          <p:nvPr/>
        </p:nvPicPr>
        <p:blipFill>
          <a:blip r:embed="rId2"/>
          <a:srcRect/>
          <a:stretch>
            <a:fillRect/>
          </a:stretch>
        </p:blipFill>
        <p:spPr bwMode="auto">
          <a:xfrm>
            <a:off x="5486400" y="2743202"/>
            <a:ext cx="3352800" cy="301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0"/>
            <a:ext cx="7772400" cy="1143000"/>
          </a:xfrm>
        </p:spPr>
        <p:txBody>
          <a:bodyPr/>
          <a:lstStyle/>
          <a:p>
            <a:pPr eaLnBrk="1" hangingPunct="1"/>
            <a:r>
              <a:rPr lang="en-US" altLang="zh-TW" sz="3600" dirty="0" smtClean="0">
                <a:solidFill>
                  <a:srgbClr val="FF0000"/>
                </a:solidFill>
                <a:latin typeface="Arial" panose="020B0604020202020204" pitchFamily="34" charset="0"/>
              </a:rPr>
              <a:t>Optical storage devices</a:t>
            </a:r>
            <a:endParaRPr lang="en-US" altLang="zh-TW" sz="3600" dirty="0" smtClean="0">
              <a:solidFill>
                <a:srgbClr val="FF0000"/>
              </a:solidFill>
              <a:latin typeface="Arial" panose="020B0604020202020204" pitchFamily="34" charset="0"/>
            </a:endParaRPr>
          </a:p>
        </p:txBody>
      </p:sp>
      <p:sp>
        <p:nvSpPr>
          <p:cNvPr id="27651" name="Rectangle 3"/>
          <p:cNvSpPr>
            <a:spLocks noGrp="1" noChangeArrowheads="1"/>
          </p:cNvSpPr>
          <p:nvPr>
            <p:ph type="body" sz="half" idx="1"/>
          </p:nvPr>
        </p:nvSpPr>
        <p:spPr>
          <a:xfrm>
            <a:off x="457200" y="762000"/>
            <a:ext cx="7704137" cy="3816350"/>
          </a:xfrm>
        </p:spPr>
        <p:txBody>
          <a:bodyPr/>
          <a:lstStyle/>
          <a:p>
            <a:pPr eaLnBrk="1" hangingPunct="1">
              <a:lnSpc>
                <a:spcPct val="90000"/>
              </a:lnSpc>
            </a:pPr>
            <a:r>
              <a:rPr lang="en-US" altLang="zh-TW" sz="2400" dirty="0" smtClean="0">
                <a:solidFill>
                  <a:schemeClr val="accent2"/>
                </a:solidFill>
                <a:latin typeface="Arial" panose="020B0604020202020204" pitchFamily="34" charset="0"/>
              </a:rPr>
              <a:t>CD-ROM: compact disc ROM (</a:t>
            </a:r>
            <a:r>
              <a:rPr lang="en-US" altLang="zh-TW" sz="2400" b="1" dirty="0" smtClean="0">
                <a:solidFill>
                  <a:schemeClr val="accent2"/>
                </a:solidFill>
                <a:latin typeface="Arial" panose="020B0604020202020204" pitchFamily="34" charset="0"/>
              </a:rPr>
              <a:t>Read Only Memory)</a:t>
            </a:r>
            <a:endParaRPr lang="en-US" altLang="zh-TW" sz="2400" dirty="0" smtClean="0">
              <a:solidFill>
                <a:schemeClr val="accent2"/>
              </a:solidFill>
              <a:latin typeface="Arial" panose="020B0604020202020204" pitchFamily="34" charset="0"/>
            </a:endParaRPr>
          </a:p>
          <a:p>
            <a:pPr lvl="1" eaLnBrk="1" hangingPunct="1">
              <a:lnSpc>
                <a:spcPct val="90000"/>
              </a:lnSpc>
            </a:pPr>
            <a:r>
              <a:rPr lang="en-US" altLang="zh-TW" sz="2400" dirty="0" smtClean="0">
                <a:solidFill>
                  <a:schemeClr val="accent2"/>
                </a:solidFill>
                <a:latin typeface="Arial" panose="020B0604020202020204" pitchFamily="34" charset="0"/>
              </a:rPr>
              <a:t>Capacity: 650MB</a:t>
            </a:r>
            <a:endParaRPr lang="en-US" altLang="zh-TW" sz="2400" dirty="0" smtClean="0">
              <a:solidFill>
                <a:schemeClr val="accent2"/>
              </a:solidFill>
              <a:latin typeface="Arial" panose="020B0604020202020204" pitchFamily="34" charset="0"/>
            </a:endParaRPr>
          </a:p>
          <a:p>
            <a:pPr eaLnBrk="1" hangingPunct="1">
              <a:lnSpc>
                <a:spcPct val="90000"/>
              </a:lnSpc>
            </a:pPr>
            <a:r>
              <a:rPr lang="en-US" altLang="zh-TW" sz="2400" dirty="0" smtClean="0">
                <a:solidFill>
                  <a:schemeClr val="accent2"/>
                </a:solidFill>
                <a:latin typeface="Arial" panose="020B0604020202020204" pitchFamily="34" charset="0"/>
              </a:rPr>
              <a:t>CD-R: compact disc recordable</a:t>
            </a:r>
            <a:endParaRPr lang="en-US" altLang="zh-TW" sz="2400" dirty="0" smtClean="0">
              <a:solidFill>
                <a:schemeClr val="accent2"/>
              </a:solidFill>
              <a:latin typeface="Arial" panose="020B0604020202020204" pitchFamily="34" charset="0"/>
            </a:endParaRPr>
          </a:p>
          <a:p>
            <a:pPr eaLnBrk="1" hangingPunct="1">
              <a:lnSpc>
                <a:spcPct val="90000"/>
              </a:lnSpc>
            </a:pPr>
            <a:r>
              <a:rPr lang="en-US" altLang="zh-TW" sz="2400" dirty="0" smtClean="0">
                <a:solidFill>
                  <a:schemeClr val="accent2"/>
                </a:solidFill>
                <a:latin typeface="Arial" panose="020B0604020202020204" pitchFamily="34" charset="0"/>
              </a:rPr>
              <a:t>CD-RW: compact disc rewritable</a:t>
            </a:r>
            <a:endParaRPr lang="en-US" altLang="zh-TW" sz="2400" dirty="0" smtClean="0">
              <a:solidFill>
                <a:schemeClr val="accent2"/>
              </a:solidFill>
              <a:latin typeface="Arial" panose="020B0604020202020204" pitchFamily="34" charset="0"/>
            </a:endParaRPr>
          </a:p>
          <a:p>
            <a:pPr eaLnBrk="1" hangingPunct="1">
              <a:lnSpc>
                <a:spcPct val="90000"/>
              </a:lnSpc>
            </a:pPr>
            <a:r>
              <a:rPr lang="en-US" altLang="zh-TW" sz="2400" dirty="0" smtClean="0">
                <a:solidFill>
                  <a:schemeClr val="accent2"/>
                </a:solidFill>
                <a:latin typeface="Arial" panose="020B0604020202020204" pitchFamily="34" charset="0"/>
              </a:rPr>
              <a:t>DVD: digital versatile disc </a:t>
            </a:r>
            <a:endParaRPr lang="en-US" altLang="zh-TW" sz="2400" dirty="0" smtClean="0">
              <a:solidFill>
                <a:schemeClr val="accent2"/>
              </a:solidFill>
              <a:latin typeface="Arial" panose="020B0604020202020204" pitchFamily="34" charset="0"/>
            </a:endParaRPr>
          </a:p>
          <a:p>
            <a:pPr lvl="1" eaLnBrk="1" hangingPunct="1">
              <a:lnSpc>
                <a:spcPct val="90000"/>
              </a:lnSpc>
            </a:pPr>
            <a:r>
              <a:rPr lang="en-US" altLang="zh-TW" sz="2400" dirty="0" smtClean="0">
                <a:solidFill>
                  <a:schemeClr val="accent2"/>
                </a:solidFill>
                <a:latin typeface="Arial" panose="020B0604020202020204" pitchFamily="34" charset="0"/>
              </a:rPr>
              <a:t>Capacity: 4.7GB – 17GB</a:t>
            </a:r>
            <a:endParaRPr lang="en-US" altLang="zh-TW" sz="2400" dirty="0" smtClean="0">
              <a:solidFill>
                <a:schemeClr val="accent2"/>
              </a:solidFill>
              <a:latin typeface="Arial" panose="020B0604020202020204" pitchFamily="34" charset="0"/>
            </a:endParaRPr>
          </a:p>
          <a:p>
            <a:pPr eaLnBrk="1" hangingPunct="1">
              <a:lnSpc>
                <a:spcPct val="90000"/>
              </a:lnSpc>
            </a:pPr>
            <a:r>
              <a:rPr lang="en-CA" altLang="zh-TW" sz="2400" dirty="0" smtClean="0">
                <a:solidFill>
                  <a:schemeClr val="accent2"/>
                </a:solidFill>
                <a:latin typeface="Arial" panose="020B0604020202020204" pitchFamily="34" charset="0"/>
              </a:rPr>
              <a:t>DVD-R</a:t>
            </a:r>
            <a:endParaRPr lang="en-CA" altLang="zh-TW" sz="2400" dirty="0" smtClean="0">
              <a:solidFill>
                <a:schemeClr val="accent2"/>
              </a:solidFill>
              <a:latin typeface="Arial" panose="020B0604020202020204" pitchFamily="34" charset="0"/>
            </a:endParaRPr>
          </a:p>
          <a:p>
            <a:pPr eaLnBrk="1" hangingPunct="1">
              <a:lnSpc>
                <a:spcPct val="90000"/>
              </a:lnSpc>
            </a:pPr>
            <a:r>
              <a:rPr lang="en-CA" altLang="zh-TW" sz="2400" dirty="0" smtClean="0">
                <a:solidFill>
                  <a:schemeClr val="accent2"/>
                </a:solidFill>
                <a:latin typeface="Arial" panose="020B0604020202020204" pitchFamily="34" charset="0"/>
              </a:rPr>
              <a:t>DVD-RW</a:t>
            </a:r>
            <a:endParaRPr lang="en-US" altLang="zh-TW" sz="2400" dirty="0" smtClean="0">
              <a:solidFill>
                <a:schemeClr val="accent2"/>
              </a:solidFill>
              <a:latin typeface="Arial" panose="020B0604020202020204" pitchFamily="34" charset="0"/>
            </a:endParaRPr>
          </a:p>
        </p:txBody>
      </p:sp>
      <p:sp>
        <p:nvSpPr>
          <p:cNvPr id="6" name="Rectangle 3"/>
          <p:cNvSpPr>
            <a:spLocks noChangeArrowheads="1"/>
          </p:cNvSpPr>
          <p:nvPr/>
        </p:nvSpPr>
        <p:spPr bwMode="auto">
          <a:xfrm>
            <a:off x="-685800" y="4114800"/>
            <a:ext cx="9144000" cy="4216490"/>
          </a:xfrm>
          <a:prstGeom prst="rect">
            <a:avLst/>
          </a:prstGeom>
          <a:noFill/>
          <a:ln w="9525">
            <a:noFill/>
            <a:miter lim="800000"/>
          </a:ln>
        </p:spPr>
        <p:txBody>
          <a:bodyPr wrap="square" lIns="0" tIns="76176" rIns="0" bIns="76176">
            <a:spAutoFit/>
          </a:bodyPr>
          <a:lstStyle/>
          <a:p>
            <a:pPr marL="1379855" indent="-408305" algn="l" defTabSz="170180" eaLnBrk="0" hangingPunct="0">
              <a:buFontTx/>
              <a:buChar char="•"/>
            </a:pPr>
            <a:r>
              <a:rPr lang="en-US" altLang="zh-TW" b="1" dirty="0">
                <a:cs typeface="Times New Roman" panose="02020603050405020304" pitchFamily="18" charset="0"/>
              </a:rPr>
              <a:t>An optical disk is a high-capacity storage 	medium.  An optical drive uses reflected light to read data.</a:t>
            </a:r>
            <a:endParaRPr lang="en-US" altLang="zh-TW" b="1" dirty="0">
              <a:cs typeface="Times New Roman" panose="02020603050405020304" pitchFamily="18" charset="0"/>
            </a:endParaRPr>
          </a:p>
          <a:p>
            <a:pPr marL="1379855" indent="-408305" algn="l" defTabSz="170180" eaLnBrk="0" hangingPunct="0">
              <a:buFontTx/>
              <a:buChar char="•"/>
            </a:pPr>
            <a:endParaRPr lang="en-US" altLang="zh-TW" b="1" dirty="0">
              <a:cs typeface="Times New Roman" panose="02020603050405020304" pitchFamily="18" charset="0"/>
            </a:endParaRPr>
          </a:p>
          <a:p>
            <a:pPr marL="1379855" indent="-408305" algn="l" defTabSz="170180" eaLnBrk="0" hangingPunct="0">
              <a:buFontTx/>
              <a:buChar char="•"/>
            </a:pPr>
            <a:r>
              <a:rPr lang="en-US" altLang="zh-TW" b="1" dirty="0">
                <a:cs typeface="Times New Roman" panose="02020603050405020304" pitchFamily="18" charset="0"/>
              </a:rPr>
              <a:t>To store data, the disk's metal surface is covered with tiny dents (pits) and flat spots (lands), which cause light to be reflected differently.</a:t>
            </a:r>
            <a:endParaRPr lang="en-US" altLang="zh-TW" b="1" dirty="0">
              <a:cs typeface="Times New Roman" panose="02020603050405020304" pitchFamily="18" charset="0"/>
            </a:endParaRPr>
          </a:p>
          <a:p>
            <a:pPr marL="1379855" indent="-408305" algn="l" defTabSz="170180" eaLnBrk="0" hangingPunct="0">
              <a:buFontTx/>
              <a:buChar char="•"/>
            </a:pPr>
            <a:endParaRPr lang="en-US" altLang="zh-TW" b="1" dirty="0">
              <a:cs typeface="Times New Roman" panose="02020603050405020304" pitchFamily="18" charset="0"/>
            </a:endParaRPr>
          </a:p>
          <a:p>
            <a:pPr marL="1379855" indent="-408305" algn="l" defTabSz="170180" eaLnBrk="0" hangingPunct="0">
              <a:buFontTx/>
              <a:buChar char="•"/>
            </a:pPr>
            <a:r>
              <a:rPr lang="en-US" altLang="zh-TW" b="1" dirty="0">
                <a:cs typeface="Times New Roman" panose="02020603050405020304" pitchFamily="18" charset="0"/>
              </a:rPr>
              <a:t>When an optical drive shines light into a pit, the light cannot be reflected back.  This represents a bit value of 0 (off).  A land reflects light back to its source, representing a bit value of 1 (on).</a:t>
            </a:r>
            <a:r>
              <a:rPr lang="en-US" altLang="zh-TW" b="1" dirty="0"/>
              <a:t> </a:t>
            </a:r>
            <a:endParaRPr lang="en-US" altLang="zh-TW"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laser"/>
          <p:cNvPicPr>
            <a:picLocks noChangeAspect="1" noChangeArrowheads="1"/>
          </p:cNvPicPr>
          <p:nvPr/>
        </p:nvPicPr>
        <p:blipFill>
          <a:blip r:embed="rId1"/>
          <a:srcRect r="50450" b="17346"/>
          <a:stretch>
            <a:fillRect/>
          </a:stretch>
        </p:blipFill>
        <p:spPr bwMode="auto">
          <a:xfrm>
            <a:off x="304800" y="796927"/>
            <a:ext cx="4191000" cy="5299075"/>
          </a:xfrm>
          <a:prstGeom prst="rect">
            <a:avLst/>
          </a:prstGeom>
          <a:noFill/>
          <a:ln w="9525">
            <a:noFill/>
            <a:miter lim="800000"/>
            <a:headEnd/>
            <a:tailEnd/>
          </a:ln>
        </p:spPr>
      </p:pic>
      <p:pic>
        <p:nvPicPr>
          <p:cNvPr id="6147" name="Picture 3" descr="laser"/>
          <p:cNvPicPr>
            <a:picLocks noChangeAspect="1" noChangeArrowheads="1"/>
          </p:cNvPicPr>
          <p:nvPr/>
        </p:nvPicPr>
        <p:blipFill>
          <a:blip r:embed="rId1"/>
          <a:srcRect l="49550" b="17346"/>
          <a:stretch>
            <a:fillRect/>
          </a:stretch>
        </p:blipFill>
        <p:spPr bwMode="auto">
          <a:xfrm>
            <a:off x="4495800" y="796927"/>
            <a:ext cx="4267200" cy="5299075"/>
          </a:xfrm>
          <a:prstGeom prst="rect">
            <a:avLst/>
          </a:prstGeom>
          <a:noFill/>
          <a:ln w="9525">
            <a:noFill/>
            <a:miter lim="800000"/>
            <a:headEnd/>
            <a:tailEnd/>
          </a:ln>
        </p:spPr>
      </p:pic>
      <p:sp>
        <p:nvSpPr>
          <p:cNvPr id="6148" name="AutoShape 4"/>
          <p:cNvSpPr>
            <a:spLocks noChangeArrowheads="1"/>
          </p:cNvSpPr>
          <p:nvPr/>
        </p:nvSpPr>
        <p:spPr bwMode="auto">
          <a:xfrm>
            <a:off x="381000" y="3505200"/>
            <a:ext cx="685800" cy="381000"/>
          </a:xfrm>
          <a:prstGeom prst="leftArrow">
            <a:avLst>
              <a:gd name="adj1" fmla="val 50000"/>
              <a:gd name="adj2" fmla="val 45000"/>
            </a:avLst>
          </a:prstGeom>
          <a:solidFill>
            <a:srgbClr val="FF0000"/>
          </a:solidFill>
          <a:ln w="9525">
            <a:solidFill>
              <a:srgbClr val="FF0000"/>
            </a:solidFill>
            <a:miter lim="800000"/>
          </a:ln>
        </p:spPr>
        <p:txBody>
          <a:bodyPr wrap="none" anchor="ctr"/>
          <a:lstStyle/>
          <a:p>
            <a:endParaRPr lang="en-IN"/>
          </a:p>
        </p:txBody>
      </p:sp>
      <p:sp>
        <p:nvSpPr>
          <p:cNvPr id="6149" name="Text Box 5"/>
          <p:cNvSpPr txBox="1">
            <a:spLocks noChangeArrowheads="1"/>
          </p:cNvSpPr>
          <p:nvPr/>
        </p:nvSpPr>
        <p:spPr bwMode="auto">
          <a:xfrm>
            <a:off x="103188" y="3467101"/>
            <a:ext cx="301686" cy="369332"/>
          </a:xfrm>
          <a:prstGeom prst="rect">
            <a:avLst/>
          </a:prstGeom>
          <a:noFill/>
          <a:ln w="9525">
            <a:noFill/>
            <a:miter lim="800000"/>
          </a:ln>
        </p:spPr>
        <p:txBody>
          <a:bodyPr wrap="none">
            <a:spAutoFit/>
          </a:bodyPr>
          <a:lstStyle/>
          <a:p>
            <a:r>
              <a:rPr lang="zh-TW" altLang="en-US" b="1">
                <a:solidFill>
                  <a:srgbClr val="FF0000"/>
                </a:solidFill>
              </a:rPr>
              <a:t>1</a:t>
            </a:r>
            <a:endParaRPr lang="zh-TW" altLang="en-US" b="1">
              <a:solidFill>
                <a:srgbClr val="FF0000"/>
              </a:solidFill>
            </a:endParaRPr>
          </a:p>
        </p:txBody>
      </p:sp>
      <p:sp>
        <p:nvSpPr>
          <p:cNvPr id="6150" name="AutoShape 6"/>
          <p:cNvSpPr>
            <a:spLocks noChangeArrowheads="1"/>
          </p:cNvSpPr>
          <p:nvPr/>
        </p:nvSpPr>
        <p:spPr bwMode="auto">
          <a:xfrm>
            <a:off x="3949700" y="3517900"/>
            <a:ext cx="609600" cy="381000"/>
          </a:xfrm>
          <a:prstGeom prst="leftArrow">
            <a:avLst>
              <a:gd name="adj1" fmla="val 50000"/>
              <a:gd name="adj2" fmla="val 40000"/>
            </a:avLst>
          </a:prstGeom>
          <a:solidFill>
            <a:schemeClr val="tx1"/>
          </a:solidFill>
          <a:ln w="9525">
            <a:solidFill>
              <a:schemeClr val="tx1"/>
            </a:solidFill>
            <a:miter lim="800000"/>
          </a:ln>
        </p:spPr>
        <p:txBody>
          <a:bodyPr wrap="none" anchor="ctr"/>
          <a:lstStyle/>
          <a:p>
            <a:endParaRPr lang="en-IN"/>
          </a:p>
        </p:txBody>
      </p:sp>
      <p:sp>
        <p:nvSpPr>
          <p:cNvPr id="6151" name="Text Box 7"/>
          <p:cNvSpPr txBox="1">
            <a:spLocks noChangeArrowheads="1"/>
          </p:cNvSpPr>
          <p:nvPr/>
        </p:nvSpPr>
        <p:spPr bwMode="auto">
          <a:xfrm>
            <a:off x="3633788" y="3479801"/>
            <a:ext cx="301686" cy="369332"/>
          </a:xfrm>
          <a:prstGeom prst="rect">
            <a:avLst/>
          </a:prstGeom>
          <a:noFill/>
          <a:ln w="9525">
            <a:noFill/>
            <a:miter lim="800000"/>
          </a:ln>
        </p:spPr>
        <p:txBody>
          <a:bodyPr wrap="none">
            <a:spAutoFit/>
          </a:bodyPr>
          <a:lstStyle/>
          <a:p>
            <a:r>
              <a:rPr lang="zh-TW" altLang="en-US" b="1">
                <a:solidFill>
                  <a:schemeClr val="tx1"/>
                </a:solidFill>
              </a:rPr>
              <a:t>0</a:t>
            </a:r>
            <a:endParaRPr lang="zh-TW" altLang="en-US" b="1">
              <a:solidFill>
                <a:schemeClr val="tx1"/>
              </a:solidFill>
            </a:endParaRPr>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8313" y="188913"/>
            <a:ext cx="8229600" cy="1143000"/>
          </a:xfrm>
        </p:spPr>
        <p:txBody>
          <a:bodyPr>
            <a:normAutofit fontScale="90000"/>
          </a:bodyPr>
          <a:lstStyle/>
          <a:p>
            <a:pPr eaLnBrk="1" hangingPunct="1"/>
            <a:br>
              <a:rPr lang="en-US" altLang="en-US" sz="4000" smtClean="0">
                <a:solidFill>
                  <a:schemeClr val="accent2"/>
                </a:solidFill>
                <a:latin typeface="Arial" panose="020B0604020202020204" pitchFamily="34" charset="0"/>
              </a:rPr>
            </a:br>
            <a:r>
              <a:rPr lang="en-US" altLang="en-US" sz="4000" b="1" smtClean="0">
                <a:solidFill>
                  <a:schemeClr val="accent2"/>
                </a:solidFill>
                <a:latin typeface="Arial" panose="020B0604020202020204" pitchFamily="34" charset="0"/>
              </a:rPr>
              <a:t>DVD (Digital Versatile Disk)</a:t>
            </a:r>
            <a:br>
              <a:rPr lang="en-US" altLang="en-US" sz="4000" b="1" smtClean="0">
                <a:solidFill>
                  <a:schemeClr val="accent2"/>
                </a:solidFill>
                <a:latin typeface="Arial" panose="020B0604020202020204" pitchFamily="34" charset="0"/>
              </a:rPr>
            </a:br>
            <a:endParaRPr lang="en-US" altLang="en-US" sz="4000" b="1" smtClean="0">
              <a:solidFill>
                <a:schemeClr val="accent2"/>
              </a:solidFill>
              <a:latin typeface="Arial" panose="020B0604020202020204" pitchFamily="34" charset="0"/>
            </a:endParaRPr>
          </a:p>
        </p:txBody>
      </p:sp>
      <p:sp>
        <p:nvSpPr>
          <p:cNvPr id="28675" name="Rectangle 3"/>
          <p:cNvSpPr>
            <a:spLocks noGrp="1" noChangeArrowheads="1"/>
          </p:cNvSpPr>
          <p:nvPr>
            <p:ph type="body" idx="1"/>
          </p:nvPr>
        </p:nvSpPr>
        <p:spPr>
          <a:xfrm>
            <a:off x="468313" y="1196976"/>
            <a:ext cx="8229600" cy="4525963"/>
          </a:xfrm>
        </p:spPr>
        <p:txBody>
          <a:bodyPr/>
          <a:lstStyle/>
          <a:p>
            <a:pPr lvl="1" eaLnBrk="1" hangingPunct="1"/>
            <a:r>
              <a:rPr lang="en-US" altLang="en-US" smtClean="0">
                <a:solidFill>
                  <a:schemeClr val="accent2"/>
                </a:solidFill>
                <a:latin typeface="Arial" panose="020B0604020202020204" pitchFamily="34" charset="0"/>
              </a:rPr>
              <a:t>Allows up to 17 gigabytes of storage (from 4.7 GB to 17 GB).</a:t>
            </a:r>
            <a:endParaRPr lang="en-US" altLang="en-US" smtClean="0">
              <a:solidFill>
                <a:schemeClr val="accent2"/>
              </a:solidFill>
              <a:latin typeface="Arial" panose="020B0604020202020204" pitchFamily="34" charset="0"/>
            </a:endParaRPr>
          </a:p>
          <a:p>
            <a:pPr lvl="1" eaLnBrk="1" hangingPunct="1"/>
            <a:r>
              <a:rPr lang="en-US" altLang="en-US" smtClean="0">
                <a:solidFill>
                  <a:schemeClr val="accent2"/>
                </a:solidFill>
                <a:latin typeface="Arial" panose="020B0604020202020204" pitchFamily="34" charset="0"/>
              </a:rPr>
              <a:t>Compatible with older CD-ROM technology.</a:t>
            </a:r>
            <a:endParaRPr lang="en-US" altLang="en-US" smtClean="0">
              <a:solidFill>
                <a:schemeClr val="accent2"/>
              </a:solidFill>
              <a:latin typeface="Arial" panose="020B0604020202020204" pitchFamily="34" charset="0"/>
            </a:endParaRPr>
          </a:p>
          <a:p>
            <a:pPr lvl="1" eaLnBrk="1" hangingPunct="1"/>
            <a:r>
              <a:rPr lang="en-US" altLang="en-US" smtClean="0">
                <a:solidFill>
                  <a:schemeClr val="accent2"/>
                </a:solidFill>
                <a:latin typeface="Arial" panose="020B0604020202020204" pitchFamily="34" charset="0"/>
              </a:rPr>
              <a:t>The four versions of the DVD:</a:t>
            </a:r>
            <a:endParaRPr lang="en-US" altLang="en-US" smtClean="0">
              <a:solidFill>
                <a:schemeClr val="accent2"/>
              </a:solidFill>
              <a:latin typeface="Arial" panose="020B0604020202020204" pitchFamily="34" charset="0"/>
            </a:endParaRPr>
          </a:p>
          <a:p>
            <a:pPr lvl="1" eaLnBrk="1" hangingPunct="1"/>
            <a:endParaRPr lang="en-US" altLang="en-US" smtClean="0">
              <a:solidFill>
                <a:schemeClr val="accent2"/>
              </a:solidFill>
              <a:latin typeface="Arial" panose="020B0604020202020204" pitchFamily="34" charset="0"/>
            </a:endParaRPr>
          </a:p>
        </p:txBody>
      </p:sp>
      <p:pic>
        <p:nvPicPr>
          <p:cNvPr id="28676" name="Picture 4"/>
          <p:cNvPicPr>
            <a:picLocks noChangeAspect="1" noChangeArrowheads="1"/>
          </p:cNvPicPr>
          <p:nvPr/>
        </p:nvPicPr>
        <p:blipFill>
          <a:blip r:embed="rId1"/>
          <a:srcRect/>
          <a:stretch>
            <a:fillRect/>
          </a:stretch>
        </p:blipFill>
        <p:spPr bwMode="auto">
          <a:xfrm>
            <a:off x="1476375" y="3860800"/>
            <a:ext cx="61595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4"/>
          <p:cNvSpPr txBox="1">
            <a:spLocks noChangeArrowheads="1"/>
          </p:cNvSpPr>
          <p:nvPr/>
        </p:nvSpPr>
        <p:spPr bwMode="auto">
          <a:xfrm>
            <a:off x="2743201" y="152400"/>
            <a:ext cx="2758448" cy="584775"/>
          </a:xfrm>
          <a:prstGeom prst="rect">
            <a:avLst/>
          </a:prstGeom>
          <a:noFill/>
          <a:ln w="9525">
            <a:noFill/>
            <a:miter lim="800000"/>
          </a:ln>
        </p:spPr>
        <p:txBody>
          <a:bodyPr wrap="none">
            <a:spAutoFit/>
          </a:bodyPr>
          <a:lstStyle/>
          <a:p>
            <a:r>
              <a:rPr lang="en-US" sz="3200" b="1">
                <a:solidFill>
                  <a:schemeClr val="accent2"/>
                </a:solidFill>
              </a:rPr>
              <a:t>Making a CD-R</a:t>
            </a:r>
            <a:endParaRPr lang="en-US" sz="3200" b="1">
              <a:solidFill>
                <a:schemeClr val="accent2"/>
              </a:solidFill>
            </a:endParaRPr>
          </a:p>
        </p:txBody>
      </p:sp>
      <p:pic>
        <p:nvPicPr>
          <p:cNvPr id="29700" name="Picture 9"/>
          <p:cNvPicPr>
            <a:picLocks noChangeAspect="1" noChangeArrowheads="1"/>
          </p:cNvPicPr>
          <p:nvPr/>
        </p:nvPicPr>
        <p:blipFill>
          <a:blip r:embed="rId1"/>
          <a:srcRect/>
          <a:stretch>
            <a:fillRect/>
          </a:stretch>
        </p:blipFill>
        <p:spPr bwMode="auto">
          <a:xfrm>
            <a:off x="817564" y="1300165"/>
            <a:ext cx="7507287" cy="4948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5"/>
          <p:cNvSpPr txBox="1">
            <a:spLocks noChangeArrowheads="1"/>
          </p:cNvSpPr>
          <p:nvPr/>
        </p:nvSpPr>
        <p:spPr bwMode="auto">
          <a:xfrm>
            <a:off x="2473325" y="152400"/>
            <a:ext cx="3123932" cy="584775"/>
          </a:xfrm>
          <a:prstGeom prst="rect">
            <a:avLst/>
          </a:prstGeom>
          <a:noFill/>
          <a:ln w="9525">
            <a:noFill/>
            <a:miter lim="800000"/>
          </a:ln>
        </p:spPr>
        <p:txBody>
          <a:bodyPr wrap="none">
            <a:spAutoFit/>
          </a:bodyPr>
          <a:lstStyle/>
          <a:p>
            <a:r>
              <a:rPr lang="en-US" sz="3200" b="1">
                <a:solidFill>
                  <a:schemeClr val="accent2"/>
                </a:solidFill>
              </a:rPr>
              <a:t>Making a CD-RW</a:t>
            </a:r>
            <a:endParaRPr lang="en-US" sz="3200" b="1">
              <a:solidFill>
                <a:schemeClr val="accent2"/>
              </a:solidFill>
            </a:endParaRPr>
          </a:p>
        </p:txBody>
      </p:sp>
      <p:pic>
        <p:nvPicPr>
          <p:cNvPr id="30724" name="Picture 11"/>
          <p:cNvPicPr>
            <a:picLocks noChangeAspect="1" noChangeArrowheads="1"/>
          </p:cNvPicPr>
          <p:nvPr/>
        </p:nvPicPr>
        <p:blipFill>
          <a:blip r:embed="rId1"/>
          <a:srcRect/>
          <a:stretch>
            <a:fillRect/>
          </a:stretch>
        </p:blipFill>
        <p:spPr bwMode="auto">
          <a:xfrm>
            <a:off x="989014" y="1138238"/>
            <a:ext cx="7621587" cy="4957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304801"/>
            <a:ext cx="9144000" cy="584727"/>
          </a:xfrm>
          <a:prstGeom prst="rect">
            <a:avLst/>
          </a:prstGeom>
          <a:noFill/>
          <a:ln w="9525">
            <a:noFill/>
            <a:miter lim="800000"/>
          </a:ln>
        </p:spPr>
        <p:txBody>
          <a:bodyPr lIns="0" tIns="76176" rIns="0" bIns="76176">
            <a:spAutoFit/>
          </a:bodyPr>
          <a:lstStyle/>
          <a:p>
            <a:r>
              <a:rPr lang="en-US" sz="2800" b="1" dirty="0" smtClean="0">
                <a:solidFill>
                  <a:srgbClr val="C00000"/>
                </a:solidFill>
                <a:cs typeface="Times New Roman" panose="02020603050405020304" pitchFamily="18" charset="0"/>
              </a:rPr>
              <a:t>THE PRIMARY TYPES OF MAGNETIC STORAGE ARE:</a:t>
            </a:r>
            <a:endParaRPr lang="en-US" sz="2800" dirty="0">
              <a:solidFill>
                <a:srgbClr val="C00000"/>
              </a:solidFill>
              <a:cs typeface="Times New Roman" panose="02020603050405020304" pitchFamily="18" charset="0"/>
            </a:endParaRPr>
          </a:p>
        </p:txBody>
      </p:sp>
      <p:sp>
        <p:nvSpPr>
          <p:cNvPr id="5123" name="Rectangle 3"/>
          <p:cNvSpPr>
            <a:spLocks noChangeArrowheads="1"/>
          </p:cNvSpPr>
          <p:nvPr/>
        </p:nvSpPr>
        <p:spPr bwMode="auto">
          <a:xfrm>
            <a:off x="1524000" y="1600201"/>
            <a:ext cx="5017477" cy="3323987"/>
          </a:xfrm>
          <a:prstGeom prst="rect">
            <a:avLst/>
          </a:prstGeom>
          <a:noFill/>
          <a:ln w="9525">
            <a:noFill/>
            <a:miter lim="800000"/>
          </a:ln>
        </p:spPr>
        <p:txBody>
          <a:bodyPr wrap="square" lIns="228528" tIns="0" rIns="0" bIns="0">
            <a:spAutoFit/>
          </a:bodyPr>
          <a:lstStyle/>
          <a:p>
            <a:pPr indent="-523875" algn="l">
              <a:buFontTx/>
              <a:buChar char="•"/>
            </a:pPr>
            <a:r>
              <a:rPr lang="en-US" sz="2400" b="1" dirty="0">
                <a:solidFill>
                  <a:schemeClr val="tx2"/>
                </a:solidFill>
                <a:latin typeface="Times New Roman" panose="02020603050405020304" pitchFamily="18" charset="0"/>
                <a:cs typeface="Times New Roman" panose="02020603050405020304" pitchFamily="18" charset="0"/>
              </a:rPr>
              <a:t>Diskettes (floppy disks)</a:t>
            </a: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a:buFontTx/>
              <a:buChar char="•"/>
            </a:pPr>
            <a:r>
              <a:rPr lang="en-US" sz="2400" b="1" dirty="0">
                <a:solidFill>
                  <a:schemeClr val="tx2"/>
                </a:solidFill>
                <a:latin typeface="Times New Roman" panose="02020603050405020304" pitchFamily="18" charset="0"/>
                <a:cs typeface="Times New Roman" panose="02020603050405020304" pitchFamily="18" charset="0"/>
              </a:rPr>
              <a:t>Hard disks</a:t>
            </a: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High-capacity floppy disks</a:t>
            </a: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eaLnBrk="0" hangingPunct="0">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Disk cartridges</a:t>
            </a: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eaLnBrk="0" hangingPunct="0">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Magnetic tape</a:t>
            </a:r>
            <a:endParaRPr lang="en-US" sz="2400" b="1" dirty="0">
              <a:solidFill>
                <a:schemeClr val="tx2"/>
              </a:solidFill>
              <a:latin typeface="Times New Roman" panose="02020603050405020304" pitchFamily="18" charset="0"/>
              <a:cs typeface="Times New Roman" panose="02020603050405020304" pitchFamily="18" charset="0"/>
            </a:endParaRPr>
          </a:p>
        </p:txBody>
      </p:sp>
      <p:sp>
        <p:nvSpPr>
          <p:cNvPr id="5124" name="Rectangle 4"/>
          <p:cNvSpPr>
            <a:spLocks noChangeArrowheads="1"/>
          </p:cNvSpPr>
          <p:nvPr/>
        </p:nvSpPr>
        <p:spPr bwMode="auto">
          <a:xfrm>
            <a:off x="-457200" y="1295400"/>
            <a:ext cx="9144000" cy="738664"/>
          </a:xfrm>
          <a:prstGeom prst="rect">
            <a:avLst/>
          </a:prstGeom>
          <a:noFill/>
          <a:ln w="9525">
            <a:noFill/>
            <a:miter lim="800000"/>
          </a:ln>
        </p:spPr>
        <p:txBody>
          <a:bodyPr lIns="228528" tIns="0" rIns="0" bIns="0">
            <a:spAutoFit/>
          </a:bodyPr>
          <a:lstStyle/>
          <a:p>
            <a:endParaRPr lang="en-US" sz="1200">
              <a:cs typeface="Times New Roman" panose="02020603050405020304" pitchFamily="18" charset="0"/>
            </a:endParaRPr>
          </a:p>
          <a:p>
            <a:pPr eaLnBrk="0" hangingPunct="0"/>
            <a:endParaRPr lang="en-US" sz="1200">
              <a:cs typeface="Times New Roman" panose="02020603050405020304" pitchFamily="18" charset="0"/>
            </a:endParaRPr>
          </a:p>
          <a:p>
            <a:pPr eaLnBrk="0" hangingPunct="0"/>
            <a:endParaRPr lang="en-US" sz="2400">
              <a:latin typeface="Times New Roman" panose="02020603050405020304" pitchFamily="18" charset="0"/>
              <a:cs typeface="Times New Roman" panose="02020603050405020304" pitchFamily="18" charset="0"/>
            </a:endParaRPr>
          </a:p>
        </p:txBody>
      </p:sp>
      <p:sp>
        <p:nvSpPr>
          <p:cNvPr id="5125" name="Rectangle 5"/>
          <p:cNvSpPr>
            <a:spLocks noChangeArrowheads="1"/>
          </p:cNvSpPr>
          <p:nvPr/>
        </p:nvSpPr>
        <p:spPr bwMode="auto">
          <a:xfrm>
            <a:off x="-457200" y="1676401"/>
            <a:ext cx="9144000" cy="369332"/>
          </a:xfrm>
          <a:prstGeom prst="rect">
            <a:avLst/>
          </a:prstGeom>
          <a:noFill/>
          <a:ln w="9525">
            <a:noFill/>
            <a:miter lim="800000"/>
          </a:ln>
        </p:spPr>
        <p:txBody>
          <a:bodyPr lIns="228528" tIns="0" rIns="0" bIns="0">
            <a:spAutoFit/>
          </a:bodyPr>
          <a:lstStyle/>
          <a:p>
            <a:endParaRPr lang="en-US" sz="1200">
              <a:cs typeface="Times New Roman" panose="02020603050405020304" pitchFamily="18" charset="0"/>
            </a:endParaRPr>
          </a:p>
          <a:p>
            <a:pPr eaLnBrk="0" hangingPunct="0"/>
            <a:endParaRPr lang="en-US" sz="1200">
              <a:cs typeface="Times New Roman" panose="02020603050405020304" pitchFamily="18" charset="0"/>
            </a:endParaRPr>
          </a:p>
        </p:txBody>
      </p:sp>
      <p:sp>
        <p:nvSpPr>
          <p:cNvPr id="5126" name="Rectangle 6"/>
          <p:cNvSpPr>
            <a:spLocks noChangeArrowheads="1"/>
          </p:cNvSpPr>
          <p:nvPr/>
        </p:nvSpPr>
        <p:spPr bwMode="auto">
          <a:xfrm>
            <a:off x="-457200" y="2819400"/>
            <a:ext cx="9144000" cy="738664"/>
          </a:xfrm>
          <a:prstGeom prst="rect">
            <a:avLst/>
          </a:prstGeom>
          <a:noFill/>
          <a:ln w="9525">
            <a:noFill/>
            <a:miter lim="800000"/>
          </a:ln>
        </p:spPr>
        <p:txBody>
          <a:bodyPr lIns="228528" tIns="0" rIns="0" bIns="0">
            <a:spAutoFit/>
          </a:bodyPr>
          <a:lstStyle/>
          <a:p>
            <a:endParaRPr lang="en-US" sz="1200">
              <a:cs typeface="Times New Roman" panose="02020603050405020304" pitchFamily="18" charset="0"/>
            </a:endParaRPr>
          </a:p>
          <a:p>
            <a:pPr eaLnBrk="0" hangingPunct="0"/>
            <a:endParaRPr lang="en-US" sz="1200">
              <a:cs typeface="Times New Roman" panose="02020603050405020304" pitchFamily="18" charset="0"/>
            </a:endParaRPr>
          </a:p>
          <a:p>
            <a:pPr eaLnBrk="0" hangingPunct="0"/>
            <a:endParaRPr lang="en-US" sz="2400">
              <a:latin typeface="Times New Roman" panose="02020603050405020304" pitchFamily="18" charset="0"/>
              <a:cs typeface="Times New Roman" panose="02020603050405020304" pitchFamily="18" charset="0"/>
            </a:endParaRPr>
          </a:p>
        </p:txBody>
      </p:sp>
      <p:sp>
        <p:nvSpPr>
          <p:cNvPr id="5127" name="Rectangle 7"/>
          <p:cNvSpPr>
            <a:spLocks noChangeArrowheads="1"/>
          </p:cNvSpPr>
          <p:nvPr/>
        </p:nvSpPr>
        <p:spPr bwMode="auto">
          <a:xfrm>
            <a:off x="-457200" y="4876800"/>
            <a:ext cx="9144000" cy="738664"/>
          </a:xfrm>
          <a:prstGeom prst="rect">
            <a:avLst/>
          </a:prstGeom>
          <a:noFill/>
          <a:ln w="9525">
            <a:noFill/>
            <a:miter lim="800000"/>
          </a:ln>
        </p:spPr>
        <p:txBody>
          <a:bodyPr lIns="228528" tIns="0" rIns="0" bIns="0">
            <a:spAutoFit/>
          </a:bodyPr>
          <a:lstStyle/>
          <a:p>
            <a:endParaRPr lang="en-US" sz="1200">
              <a:cs typeface="Times New Roman" panose="02020603050405020304" pitchFamily="18" charset="0"/>
            </a:endParaRPr>
          </a:p>
          <a:p>
            <a:pPr eaLnBrk="0" hangingPunct="0"/>
            <a:endParaRPr lang="en-US" sz="1200">
              <a:cs typeface="Times New Roman" panose="02020603050405020304" pitchFamily="18" charset="0"/>
            </a:endParaRPr>
          </a:p>
          <a:p>
            <a:pPr eaLnBrk="0" hangingPunct="0"/>
            <a:endParaRPr 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p:cNvSpPr>
            <a:spLocks noGrp="1"/>
          </p:cNvSpPr>
          <p:nvPr>
            <p:ph type="dt" sz="half" idx="10"/>
          </p:nvPr>
        </p:nvSpPr>
        <p:spPr/>
        <p:txBody>
          <a:bodyPr/>
          <a:lstStyle/>
          <a:p>
            <a:fld id="{79DA65CC-D695-4C69-BF08-C75D69E34BF7}" type="datetime2">
              <a:rPr lang="en-US"/>
            </a:fld>
            <a:endParaRPr lang="en-US"/>
          </a:p>
        </p:txBody>
      </p:sp>
      <p:sp>
        <p:nvSpPr>
          <p:cNvPr id="13" name="Slide Number Placeholder 3"/>
          <p:cNvSpPr>
            <a:spLocks noGrp="1"/>
          </p:cNvSpPr>
          <p:nvPr>
            <p:ph type="sldNum" sz="quarter" idx="12"/>
          </p:nvPr>
        </p:nvSpPr>
        <p:spPr/>
        <p:txBody>
          <a:bodyPr/>
          <a:lstStyle/>
          <a:p>
            <a:fld id="{E6C27332-41F1-405E-A8C3-D1969CEF47ED}" type="slidenum">
              <a:rPr lang="en-US"/>
            </a:fld>
            <a:endParaRPr lang="en-US"/>
          </a:p>
        </p:txBody>
      </p:sp>
      <p:sp>
        <p:nvSpPr>
          <p:cNvPr id="399362"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399370" name="Rectangle 10"/>
          <p:cNvSpPr>
            <a:spLocks noChangeArrowheads="1"/>
          </p:cNvSpPr>
          <p:nvPr/>
        </p:nvSpPr>
        <p:spPr bwMode="auto">
          <a:xfrm>
            <a:off x="2857488" y="0"/>
            <a:ext cx="3979551" cy="465512"/>
          </a:xfrm>
          <a:prstGeom prst="rect">
            <a:avLst/>
          </a:prstGeom>
          <a:noFill/>
          <a:ln w="9525" algn="ctr">
            <a:noFill/>
            <a:miter lim="800000"/>
          </a:ln>
          <a:effectLst/>
        </p:spPr>
        <p:txBody>
          <a:bodyPr wrap="none" lIns="80010" tIns="40005" rIns="80010" bIns="40005">
            <a:spAutoFit/>
          </a:bodyPr>
          <a:lstStyle/>
          <a:p>
            <a:pPr marL="400050" indent="-400050"/>
            <a:r>
              <a:rPr lang="en-US" sz="2500" dirty="0">
                <a:solidFill>
                  <a:srgbClr val="FF3399"/>
                </a:solidFill>
              </a:rPr>
              <a:t>Magneto Caloric Effect (MCE)</a:t>
            </a:r>
            <a:endParaRPr lang="en-US" sz="2500" dirty="0">
              <a:solidFill>
                <a:srgbClr val="FF3399"/>
              </a:solidFill>
            </a:endParaRPr>
          </a:p>
        </p:txBody>
      </p:sp>
      <p:sp>
        <p:nvSpPr>
          <p:cNvPr id="399371" name="Rectangle 11"/>
          <p:cNvSpPr>
            <a:spLocks noChangeArrowheads="1"/>
          </p:cNvSpPr>
          <p:nvPr/>
        </p:nvSpPr>
        <p:spPr bwMode="auto">
          <a:xfrm>
            <a:off x="214282" y="500042"/>
            <a:ext cx="8682302" cy="1558119"/>
          </a:xfrm>
          <a:prstGeom prst="rect">
            <a:avLst/>
          </a:prstGeom>
          <a:noFill/>
          <a:ln w="9525" algn="ctr">
            <a:noFill/>
            <a:miter lim="800000"/>
          </a:ln>
          <a:effectLst/>
        </p:spPr>
        <p:txBody>
          <a:bodyPr lIns="80010" tIns="40005" rIns="80010" bIns="40005" anchor="ctr">
            <a:spAutoFit/>
          </a:bodyPr>
          <a:lstStyle/>
          <a:p>
            <a:pPr algn="l"/>
            <a:r>
              <a:rPr lang="en-US" dirty="0"/>
              <a:t>1. The </a:t>
            </a:r>
            <a:r>
              <a:rPr lang="en-US" dirty="0" err="1"/>
              <a:t>magnetocaloric</a:t>
            </a:r>
            <a:r>
              <a:rPr lang="en-US" dirty="0"/>
              <a:t> effect (MCE) is defined as the adiabatic </a:t>
            </a:r>
            <a:r>
              <a:rPr lang="en-US" sz="2000" dirty="0"/>
              <a:t>change</a:t>
            </a:r>
            <a:r>
              <a:rPr lang="en-US" dirty="0"/>
              <a:t> in sample temperature or equivalently as the isothermal change in entropy with the application of a magnetic field. </a:t>
            </a:r>
            <a:endParaRPr lang="en-US" dirty="0"/>
          </a:p>
        </p:txBody>
      </p:sp>
      <p:sp>
        <p:nvSpPr>
          <p:cNvPr id="399372" name="Rectangle 12"/>
          <p:cNvSpPr>
            <a:spLocks noChangeArrowheads="1"/>
          </p:cNvSpPr>
          <p:nvPr/>
        </p:nvSpPr>
        <p:spPr bwMode="auto">
          <a:xfrm>
            <a:off x="228600" y="3810000"/>
            <a:ext cx="8601604" cy="1927451"/>
          </a:xfrm>
          <a:prstGeom prst="rect">
            <a:avLst/>
          </a:prstGeom>
          <a:noFill/>
          <a:ln w="9525" algn="ctr">
            <a:noFill/>
            <a:miter lim="800000"/>
          </a:ln>
          <a:effectLst/>
        </p:spPr>
        <p:txBody>
          <a:bodyPr lIns="80010" tIns="40005" rIns="80010" bIns="40005" anchor="ctr">
            <a:spAutoFit/>
          </a:bodyPr>
          <a:lstStyle/>
          <a:p>
            <a:pPr algn="l"/>
            <a:r>
              <a:rPr lang="en-US" sz="2000" dirty="0">
                <a:solidFill>
                  <a:schemeClr val="tx1"/>
                </a:solidFill>
                <a:cs typeface="Times New Roman" panose="02020603050405020304" pitchFamily="18" charset="0"/>
              </a:rPr>
              <a:t>3. The MCE was first discovered about 120 years ago by </a:t>
            </a:r>
            <a:r>
              <a:rPr lang="en-US" sz="2000" dirty="0" smtClean="0">
                <a:solidFill>
                  <a:schemeClr val="tx1"/>
                </a:solidFill>
                <a:cs typeface="Times New Roman" panose="02020603050405020304" pitchFamily="18" charset="0"/>
              </a:rPr>
              <a:t>Warburg, </a:t>
            </a:r>
            <a:r>
              <a:rPr lang="en-US" sz="2000" dirty="0">
                <a:solidFill>
                  <a:schemeClr val="tx1"/>
                </a:solidFill>
                <a:cs typeface="Times New Roman" panose="02020603050405020304" pitchFamily="18" charset="0"/>
              </a:rPr>
              <a:t>when he observed heat evolution in iron under the varying external magnetic field. At the beginning of the last century </a:t>
            </a:r>
            <a:r>
              <a:rPr lang="en-US" sz="2000" dirty="0" err="1">
                <a:solidFill>
                  <a:schemeClr val="tx1"/>
                </a:solidFill>
                <a:cs typeface="Times New Roman" panose="02020603050405020304" pitchFamily="18" charset="0"/>
              </a:rPr>
              <a:t>Langevin</a:t>
            </a:r>
            <a:r>
              <a:rPr lang="en-US" sz="2000" dirty="0">
                <a:solidFill>
                  <a:schemeClr val="tx1"/>
                </a:solidFill>
                <a:cs typeface="Times New Roman" panose="02020603050405020304" pitchFamily="18" charset="0"/>
              </a:rPr>
              <a:t> (1905</a:t>
            </a:r>
            <a:r>
              <a:rPr lang="en-US" sz="2000" dirty="0" smtClean="0">
                <a:solidFill>
                  <a:schemeClr val="tx1"/>
                </a:solidFill>
                <a:cs typeface="Times New Roman" panose="02020603050405020304" pitchFamily="18" charset="0"/>
              </a:rPr>
              <a:t>) </a:t>
            </a:r>
            <a:r>
              <a:rPr lang="en-US" sz="2000" dirty="0">
                <a:solidFill>
                  <a:schemeClr val="tx1"/>
                </a:solidFill>
                <a:cs typeface="Times New Roman" panose="02020603050405020304" pitchFamily="18" charset="0"/>
              </a:rPr>
              <a:t>clearly demonstrated for the first time that the change in the magnetization of a paramagnet would generally result in a reversible temperature change. </a:t>
            </a:r>
            <a:endParaRPr lang="en-US" sz="2000" dirty="0">
              <a:solidFill>
                <a:schemeClr val="tx1"/>
              </a:solidFill>
            </a:endParaRPr>
          </a:p>
        </p:txBody>
      </p:sp>
      <p:sp>
        <p:nvSpPr>
          <p:cNvPr id="399375" name="Rectangle 15"/>
          <p:cNvSpPr>
            <a:spLocks noChangeArrowheads="1"/>
          </p:cNvSpPr>
          <p:nvPr/>
        </p:nvSpPr>
        <p:spPr bwMode="auto">
          <a:xfrm>
            <a:off x="211402" y="1905000"/>
            <a:ext cx="9161198" cy="1619674"/>
          </a:xfrm>
          <a:prstGeom prst="rect">
            <a:avLst/>
          </a:prstGeom>
          <a:noFill/>
          <a:ln w="9525" algn="ctr">
            <a:noFill/>
            <a:miter lim="800000"/>
          </a:ln>
          <a:effectLst/>
        </p:spPr>
        <p:txBody>
          <a:bodyPr lIns="80010" tIns="40005" rIns="80010" bIns="40005" anchor="ctr">
            <a:spAutoFit/>
          </a:bodyPr>
          <a:lstStyle/>
          <a:p>
            <a:pPr algn="l"/>
            <a:r>
              <a:rPr lang="en-US" sz="2000" dirty="0"/>
              <a:t>2. When a dc magnetic field is applied to a solid, which is thermally isolated from its surroundings, a change of the temperature of the solid may be observed. This phenomenon is known as </a:t>
            </a:r>
            <a:r>
              <a:rPr lang="en-US" sz="2000" dirty="0" err="1"/>
              <a:t>magnetocaloric</a:t>
            </a:r>
            <a:r>
              <a:rPr lang="en-US" sz="2000" dirty="0"/>
              <a:t> effect or, more precisely, the adiabatic temperature change due to a change of the applied magnetic field. </a:t>
            </a:r>
            <a:endParaRPr lang="en-US"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10"/>
          </p:nvPr>
        </p:nvSpPr>
        <p:spPr/>
        <p:txBody>
          <a:bodyPr/>
          <a:lstStyle/>
          <a:p>
            <a:fld id="{2B549AC5-26CA-418F-9C5D-2359321297A4}" type="datetime2">
              <a:rPr lang="en-US"/>
            </a:fld>
            <a:endParaRPr lang="en-US"/>
          </a:p>
        </p:txBody>
      </p:sp>
      <p:sp>
        <p:nvSpPr>
          <p:cNvPr id="16" name="Slide Number Placeholder 3"/>
          <p:cNvSpPr>
            <a:spLocks noGrp="1"/>
          </p:cNvSpPr>
          <p:nvPr>
            <p:ph type="sldNum" sz="quarter" idx="12"/>
          </p:nvPr>
        </p:nvSpPr>
        <p:spPr/>
        <p:txBody>
          <a:bodyPr/>
          <a:lstStyle/>
          <a:p>
            <a:fld id="{D10314ED-9C24-4876-93A1-7B1F492A6FD4}" type="slidenum">
              <a:rPr lang="en-US"/>
            </a:fld>
            <a:endParaRPr lang="en-US"/>
          </a:p>
        </p:txBody>
      </p:sp>
      <p:sp>
        <p:nvSpPr>
          <p:cNvPr id="403458"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03463"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64"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65"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66" name="Rectangle 10"/>
          <p:cNvSpPr>
            <a:spLocks noChangeArrowheads="1"/>
          </p:cNvSpPr>
          <p:nvPr/>
        </p:nvSpPr>
        <p:spPr bwMode="auto">
          <a:xfrm>
            <a:off x="0" y="314771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68" name="Rectangle 12"/>
          <p:cNvSpPr>
            <a:spLocks noChangeArrowheads="1"/>
          </p:cNvSpPr>
          <p:nvPr/>
        </p:nvSpPr>
        <p:spPr bwMode="auto">
          <a:xfrm>
            <a:off x="0" y="319236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71" name="Rectangle 15"/>
          <p:cNvSpPr>
            <a:spLocks noChangeArrowheads="1"/>
          </p:cNvSpPr>
          <p:nvPr/>
        </p:nvSpPr>
        <p:spPr bwMode="auto">
          <a:xfrm>
            <a:off x="0" y="3085208"/>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3474" name="Rectangle 18"/>
          <p:cNvSpPr>
            <a:spLocks noChangeArrowheads="1"/>
          </p:cNvSpPr>
          <p:nvPr/>
        </p:nvSpPr>
        <p:spPr bwMode="auto">
          <a:xfrm>
            <a:off x="1788584" y="71414"/>
            <a:ext cx="5251887" cy="388568"/>
          </a:xfrm>
          <a:prstGeom prst="rect">
            <a:avLst/>
          </a:prstGeom>
          <a:noFill/>
          <a:ln w="9525" algn="ctr">
            <a:noFill/>
            <a:miter lim="800000"/>
          </a:ln>
          <a:effectLst/>
        </p:spPr>
        <p:txBody>
          <a:bodyPr wrap="none" lIns="80010" tIns="40005" rIns="80010" bIns="40005" anchor="ctr">
            <a:spAutoFit/>
          </a:bodyPr>
          <a:lstStyle/>
          <a:p>
            <a:pPr algn="l"/>
            <a:r>
              <a:rPr lang="en-US" sz="2000" b="1"/>
              <a:t>Magneto Caloric Effect and Magnetic Transition</a:t>
            </a:r>
            <a:r>
              <a:rPr lang="en-US" sz="2000"/>
              <a:t> </a:t>
            </a:r>
            <a:endParaRPr lang="en-US" sz="2000"/>
          </a:p>
        </p:txBody>
      </p:sp>
      <p:sp>
        <p:nvSpPr>
          <p:cNvPr id="403475" name="Rectangle 19"/>
          <p:cNvSpPr>
            <a:spLocks noChangeArrowheads="1"/>
          </p:cNvSpPr>
          <p:nvPr/>
        </p:nvSpPr>
        <p:spPr bwMode="auto">
          <a:xfrm>
            <a:off x="461698" y="939107"/>
            <a:ext cx="8682302" cy="5005216"/>
          </a:xfrm>
          <a:prstGeom prst="rect">
            <a:avLst/>
          </a:prstGeom>
          <a:noFill/>
          <a:ln w="9525" algn="ctr">
            <a:noFill/>
            <a:miter lim="800000"/>
          </a:ln>
          <a:effectLst/>
        </p:spPr>
        <p:txBody>
          <a:bodyPr wrap="square" lIns="80010" tIns="40005" rIns="80010" bIns="40005" anchor="ctr">
            <a:spAutoFit/>
          </a:bodyPr>
          <a:lstStyle/>
          <a:p>
            <a:pPr algn="l"/>
            <a:r>
              <a:rPr lang="en-US" sz="2000" dirty="0">
                <a:solidFill>
                  <a:srgbClr val="0000FF"/>
                </a:solidFill>
                <a:cs typeface="Times New Roman" panose="02020603050405020304" pitchFamily="18" charset="0"/>
              </a:rPr>
              <a:t>The </a:t>
            </a:r>
            <a:r>
              <a:rPr lang="en-US" sz="2000" dirty="0" err="1">
                <a:solidFill>
                  <a:srgbClr val="0000FF"/>
                </a:solidFill>
                <a:cs typeface="Times New Roman" panose="02020603050405020304" pitchFamily="18" charset="0"/>
              </a:rPr>
              <a:t>magnetocaloric</a:t>
            </a:r>
            <a:r>
              <a:rPr lang="en-US" sz="2000" dirty="0">
                <a:solidFill>
                  <a:srgbClr val="0000FF"/>
                </a:solidFill>
                <a:cs typeface="Times New Roman" panose="02020603050405020304" pitchFamily="18" charset="0"/>
              </a:rPr>
              <a:t> effect can give valuable information about the nature of magnetic ordering. In the case of a paramagnet and a </a:t>
            </a:r>
            <a:r>
              <a:rPr lang="en-US" sz="2000" dirty="0" err="1">
                <a:solidFill>
                  <a:srgbClr val="0000FF"/>
                </a:solidFill>
                <a:cs typeface="Times New Roman" panose="02020603050405020304" pitchFamily="18" charset="0"/>
              </a:rPr>
              <a:t>ferromagnet</a:t>
            </a:r>
            <a:r>
              <a:rPr lang="en-US" sz="2000" dirty="0">
                <a:solidFill>
                  <a:srgbClr val="0000FF"/>
                </a:solidFill>
                <a:cs typeface="Times New Roman" panose="02020603050405020304" pitchFamily="18" charset="0"/>
              </a:rPr>
              <a:t>, the </a:t>
            </a:r>
            <a:r>
              <a:rPr lang="en-US" sz="2000" dirty="0" err="1">
                <a:solidFill>
                  <a:srgbClr val="0000FF"/>
                </a:solidFill>
                <a:cs typeface="Times New Roman" panose="02020603050405020304" pitchFamily="18" charset="0"/>
              </a:rPr>
              <a:t>magnetocaloric</a:t>
            </a:r>
            <a:r>
              <a:rPr lang="en-US" sz="2000" dirty="0">
                <a:solidFill>
                  <a:srgbClr val="0000FF"/>
                </a:solidFill>
                <a:cs typeface="Times New Roman" panose="02020603050405020304" pitchFamily="18" charset="0"/>
              </a:rPr>
              <a:t> effect (</a:t>
            </a:r>
            <a:r>
              <a:rPr lang="en-US" sz="2000" dirty="0">
                <a:solidFill>
                  <a:srgbClr val="0000FF"/>
                </a:solidFill>
                <a:cs typeface="Times New Roman" panose="02020603050405020304" pitchFamily="18" charset="0"/>
                <a:sym typeface="Symbol" panose="05050102010706020507" pitchFamily="18" charset="2"/>
              </a:rPr>
              <a:t></a:t>
            </a:r>
            <a:r>
              <a:rPr lang="en-US" sz="2000" dirty="0">
                <a:solidFill>
                  <a:srgbClr val="0000FF"/>
                </a:solidFill>
                <a:cs typeface="Times New Roman" panose="02020603050405020304" pitchFamily="18" charset="0"/>
              </a:rPr>
              <a:t>T</a:t>
            </a:r>
            <a:r>
              <a:rPr lang="en-US" sz="2000" baseline="-30000" dirty="0">
                <a:solidFill>
                  <a:srgbClr val="0000FF"/>
                </a:solidFill>
                <a:cs typeface="Times New Roman" panose="02020603050405020304" pitchFamily="18" charset="0"/>
                <a:sym typeface="Symbol" panose="05050102010706020507" pitchFamily="18" charset="2"/>
              </a:rPr>
              <a:t>ad</a:t>
            </a:r>
            <a:r>
              <a:rPr lang="en-US" sz="2000" dirty="0">
                <a:solidFill>
                  <a:srgbClr val="0000FF"/>
                </a:solidFill>
                <a:cs typeface="Times New Roman" panose="02020603050405020304" pitchFamily="18" charset="0"/>
                <a:sym typeface="Symbol" panose="05050102010706020507" pitchFamily="18" charset="2"/>
              </a:rPr>
              <a:t>) is positive i.e. with the application of magnetic field under adiabatic conditions sample temperature increases. </a:t>
            </a:r>
            <a:endParaRPr lang="en-US" sz="2000" dirty="0">
              <a:solidFill>
                <a:srgbClr val="0000FF"/>
              </a:solidFill>
              <a:cs typeface="Times New Roman" panose="02020603050405020304" pitchFamily="18" charset="0"/>
              <a:sym typeface="Symbol" panose="05050102010706020507" pitchFamily="18" charset="2"/>
            </a:endParaRPr>
          </a:p>
          <a:p>
            <a:pPr algn="l"/>
            <a:endParaRPr lang="en-US" sz="2000" dirty="0">
              <a:solidFill>
                <a:srgbClr val="0000FF"/>
              </a:solidFill>
              <a:cs typeface="Times New Roman" panose="02020603050405020304" pitchFamily="18" charset="0"/>
              <a:sym typeface="Symbol" panose="05050102010706020507" pitchFamily="18" charset="2"/>
            </a:endParaRPr>
          </a:p>
          <a:p>
            <a:pPr algn="l"/>
            <a:r>
              <a:rPr lang="en-US" sz="2000" dirty="0">
                <a:solidFill>
                  <a:srgbClr val="0000FF"/>
                </a:solidFill>
                <a:cs typeface="Times New Roman" panose="02020603050405020304" pitchFamily="18" charset="0"/>
                <a:sym typeface="Symbol" panose="05050102010706020507" pitchFamily="18" charset="2"/>
              </a:rPr>
              <a:t>When a magnetic field is applied to a paramagnetic or a ferromagnetic material, magnetic moments get oriented preferentially in the magnetic field direction. As a result magnetic entropy decreases with the application of magnetic field. Since under adiabatic condition, the total entropy of the system remains constant, it results in the increase of lattice entropy i.e. increase in sample temperature. </a:t>
            </a:r>
            <a:endParaRPr lang="en-US" sz="2000" dirty="0">
              <a:solidFill>
                <a:srgbClr val="0000FF"/>
              </a:solidFill>
              <a:cs typeface="Times New Roman" panose="02020603050405020304" pitchFamily="18" charset="0"/>
              <a:sym typeface="Symbol" panose="05050102010706020507" pitchFamily="18" charset="2"/>
            </a:endParaRPr>
          </a:p>
          <a:p>
            <a:pPr algn="l"/>
            <a:endParaRPr lang="en-US" sz="2000" dirty="0">
              <a:solidFill>
                <a:srgbClr val="0000FF"/>
              </a:solidFill>
              <a:cs typeface="Times New Roman" panose="02020603050405020304" pitchFamily="18" charset="0"/>
              <a:sym typeface="Symbol" panose="05050102010706020507" pitchFamily="18" charset="2"/>
            </a:endParaRPr>
          </a:p>
          <a:p>
            <a:pPr algn="l"/>
            <a:r>
              <a:rPr lang="en-US" sz="2000" dirty="0">
                <a:solidFill>
                  <a:srgbClr val="0000FF"/>
                </a:solidFill>
                <a:cs typeface="Times New Roman" panose="02020603050405020304" pitchFamily="18" charset="0"/>
                <a:sym typeface="Symbol" panose="05050102010706020507" pitchFamily="18" charset="2"/>
              </a:rPr>
              <a:t>For an </a:t>
            </a:r>
            <a:r>
              <a:rPr lang="en-US" sz="2000" dirty="0" err="1">
                <a:solidFill>
                  <a:srgbClr val="0000FF"/>
                </a:solidFill>
                <a:cs typeface="Times New Roman" panose="02020603050405020304" pitchFamily="18" charset="0"/>
                <a:sym typeface="Symbol" panose="05050102010706020507" pitchFamily="18" charset="2"/>
              </a:rPr>
              <a:t>antiferromagnet</a:t>
            </a:r>
            <a:r>
              <a:rPr lang="en-US" sz="2000" dirty="0">
                <a:solidFill>
                  <a:srgbClr val="0000FF"/>
                </a:solidFill>
                <a:cs typeface="Times New Roman" panose="02020603050405020304" pitchFamily="18" charset="0"/>
                <a:sym typeface="Symbol" panose="05050102010706020507" pitchFamily="18" charset="2"/>
              </a:rPr>
              <a:t>, in the presence of external magnetic field, entropy associated with the magnetic </a:t>
            </a:r>
            <a:r>
              <a:rPr lang="en-US" sz="2000" dirty="0" err="1">
                <a:solidFill>
                  <a:srgbClr val="0000FF"/>
                </a:solidFill>
                <a:cs typeface="Times New Roman" panose="02020603050405020304" pitchFamily="18" charset="0"/>
                <a:sym typeface="Symbol" panose="05050102010706020507" pitchFamily="18" charset="2"/>
              </a:rPr>
              <a:t>sublattice</a:t>
            </a:r>
            <a:r>
              <a:rPr lang="en-US" sz="2000" dirty="0">
                <a:solidFill>
                  <a:srgbClr val="0000FF"/>
                </a:solidFill>
                <a:cs typeface="Times New Roman" panose="02020603050405020304" pitchFamily="18" charset="0"/>
                <a:sym typeface="Symbol" panose="05050102010706020507" pitchFamily="18" charset="2"/>
              </a:rPr>
              <a:t> </a:t>
            </a:r>
            <a:r>
              <a:rPr lang="en-US" sz="2000" dirty="0" err="1">
                <a:solidFill>
                  <a:srgbClr val="0000FF"/>
                </a:solidFill>
                <a:cs typeface="Times New Roman" panose="02020603050405020304" pitchFamily="18" charset="0"/>
                <a:sym typeface="Symbol" panose="05050102010706020507" pitchFamily="18" charset="2"/>
              </a:rPr>
              <a:t>antiparallel</a:t>
            </a:r>
            <a:r>
              <a:rPr lang="en-US" sz="2000" dirty="0">
                <a:solidFill>
                  <a:srgbClr val="0000FF"/>
                </a:solidFill>
                <a:cs typeface="Times New Roman" panose="02020603050405020304" pitchFamily="18" charset="0"/>
                <a:sym typeface="Symbol" panose="05050102010706020507" pitchFamily="18" charset="2"/>
              </a:rPr>
              <a:t> to field direction increases. The net result of the application of external magnetic field is the increase in magnetic entropy, as a result sample temperature decreases in this case. This is true provided spins are not flipping along the field direction.</a:t>
            </a:r>
            <a:endParaRPr lang="en-US" sz="2000" dirty="0">
              <a:solidFill>
                <a:srgbClr val="0000FF"/>
              </a:solidFill>
              <a:cs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
          <p:cNvSpPr>
            <a:spLocks noGrp="1"/>
          </p:cNvSpPr>
          <p:nvPr>
            <p:ph type="dt" sz="half" idx="10"/>
          </p:nvPr>
        </p:nvSpPr>
        <p:spPr/>
        <p:txBody>
          <a:bodyPr/>
          <a:lstStyle/>
          <a:p>
            <a:fld id="{1855B53F-AC21-4BAC-A4AD-BFD24CE6DDB8}" type="datetime2">
              <a:rPr lang="en-US"/>
            </a:fld>
            <a:endParaRPr lang="en-US"/>
          </a:p>
        </p:txBody>
      </p:sp>
      <p:sp>
        <p:nvSpPr>
          <p:cNvPr id="15" name="Slide Number Placeholder 3"/>
          <p:cNvSpPr>
            <a:spLocks noGrp="1"/>
          </p:cNvSpPr>
          <p:nvPr>
            <p:ph type="sldNum" sz="quarter" idx="12"/>
          </p:nvPr>
        </p:nvSpPr>
        <p:spPr/>
        <p:txBody>
          <a:bodyPr/>
          <a:lstStyle/>
          <a:p>
            <a:fld id="{DB07BE1E-AF9D-44C1-9E62-C8D16FB6D8D8}" type="slidenum">
              <a:rPr lang="en-US"/>
            </a:fld>
            <a:endParaRPr lang="en-US"/>
          </a:p>
        </p:txBody>
      </p:sp>
      <p:sp>
        <p:nvSpPr>
          <p:cNvPr id="405506"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05511"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2"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3"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4" name="Rectangle 10"/>
          <p:cNvSpPr>
            <a:spLocks noChangeArrowheads="1"/>
          </p:cNvSpPr>
          <p:nvPr/>
        </p:nvSpPr>
        <p:spPr bwMode="auto">
          <a:xfrm>
            <a:off x="0" y="314771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5" name="Rectangle 11"/>
          <p:cNvSpPr>
            <a:spLocks noChangeArrowheads="1"/>
          </p:cNvSpPr>
          <p:nvPr/>
        </p:nvSpPr>
        <p:spPr bwMode="auto">
          <a:xfrm>
            <a:off x="0" y="319236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6" name="Rectangle 12"/>
          <p:cNvSpPr>
            <a:spLocks noChangeArrowheads="1"/>
          </p:cNvSpPr>
          <p:nvPr/>
        </p:nvSpPr>
        <p:spPr bwMode="auto">
          <a:xfrm>
            <a:off x="0" y="3085208"/>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5517" name="Rectangle 13"/>
          <p:cNvSpPr>
            <a:spLocks noChangeArrowheads="1"/>
          </p:cNvSpPr>
          <p:nvPr/>
        </p:nvSpPr>
        <p:spPr bwMode="auto">
          <a:xfrm>
            <a:off x="0" y="0"/>
            <a:ext cx="8786841" cy="6544099"/>
          </a:xfrm>
          <a:prstGeom prst="rect">
            <a:avLst/>
          </a:prstGeom>
          <a:noFill/>
          <a:ln w="9525" algn="ctr">
            <a:noFill/>
            <a:miter lim="800000"/>
          </a:ln>
          <a:effectLst/>
        </p:spPr>
        <p:txBody>
          <a:bodyPr wrap="square" lIns="80010" tIns="40005" rIns="80010" bIns="40005">
            <a:spAutoFit/>
          </a:bodyPr>
          <a:lstStyle/>
          <a:p>
            <a:pPr algn="l"/>
            <a:r>
              <a:rPr lang="en-US" sz="2000" dirty="0">
                <a:solidFill>
                  <a:srgbClr val="0000FF"/>
                </a:solidFill>
                <a:sym typeface="Symbol" panose="05050102010706020507" pitchFamily="18" charset="2"/>
              </a:rPr>
              <a:t> MCE is proportional to the rate of change of magnetization, which is maximum around the magnetic transition temperature. This is because around magnetic ordering temperature, the application of a magnetic field under isothermal condition produces a larger change in magnetization than at higher or lower temperature. </a:t>
            </a:r>
            <a:endParaRPr lang="en-US" sz="2000" dirty="0">
              <a:solidFill>
                <a:srgbClr val="0000FF"/>
              </a:solidFill>
              <a:sym typeface="Symbol" panose="05050102010706020507" pitchFamily="18" charset="2"/>
            </a:endParaRPr>
          </a:p>
          <a:p>
            <a:pPr algn="l"/>
            <a:endParaRPr lang="en-US" sz="2000" dirty="0">
              <a:solidFill>
                <a:srgbClr val="0000FF"/>
              </a:solidFill>
              <a:sym typeface="Symbol" panose="05050102010706020507" pitchFamily="18" charset="2"/>
            </a:endParaRPr>
          </a:p>
          <a:p>
            <a:pPr algn="l"/>
            <a:r>
              <a:rPr lang="en-US" sz="2000" dirty="0">
                <a:solidFill>
                  <a:srgbClr val="0000FF"/>
                </a:solidFill>
                <a:sym typeface="Symbol" panose="05050102010706020507" pitchFamily="18" charset="2"/>
              </a:rPr>
              <a:t>Thus the magnitude of </a:t>
            </a:r>
            <a:r>
              <a:rPr lang="en-US" sz="2000" dirty="0" err="1">
                <a:solidFill>
                  <a:srgbClr val="0000FF"/>
                </a:solidFill>
                <a:sym typeface="Symbol" panose="05050102010706020507" pitchFamily="18" charset="2"/>
              </a:rPr>
              <a:t>magnetocaloric</a:t>
            </a:r>
            <a:r>
              <a:rPr lang="en-US" sz="2000" dirty="0">
                <a:solidFill>
                  <a:srgbClr val="0000FF"/>
                </a:solidFill>
                <a:sym typeface="Symbol" panose="05050102010706020507" pitchFamily="18" charset="2"/>
              </a:rPr>
              <a:t> effect is maximum near the magnetic transition temperature. </a:t>
            </a:r>
            <a:endParaRPr lang="en-US" sz="2000" dirty="0">
              <a:solidFill>
                <a:srgbClr val="0000FF"/>
              </a:solidFill>
              <a:sym typeface="Symbol" panose="05050102010706020507" pitchFamily="18" charset="2"/>
            </a:endParaRPr>
          </a:p>
          <a:p>
            <a:pPr algn="l"/>
            <a:endParaRPr lang="en-US" sz="2000" dirty="0">
              <a:solidFill>
                <a:srgbClr val="0000FF"/>
              </a:solidFill>
              <a:sym typeface="Symbol" panose="05050102010706020507" pitchFamily="18" charset="2"/>
            </a:endParaRPr>
          </a:p>
          <a:p>
            <a:pPr algn="l"/>
            <a:r>
              <a:rPr lang="en-US" sz="2000" dirty="0">
                <a:solidFill>
                  <a:srgbClr val="0000FF"/>
                </a:solidFill>
                <a:sym typeface="Symbol" panose="05050102010706020507" pitchFamily="18" charset="2"/>
              </a:rPr>
              <a:t>Above the magnetic transition temperature the magnetic moments are oriented randomly. With increasing temperature the thermal effect on the randomness of magnetic moments increases. As a result the external magnetic field will produce only paramagnetic response and the </a:t>
            </a:r>
            <a:r>
              <a:rPr lang="en-US" sz="2000" dirty="0" err="1">
                <a:solidFill>
                  <a:srgbClr val="0000FF"/>
                </a:solidFill>
                <a:sym typeface="Symbol" panose="05050102010706020507" pitchFamily="18" charset="2"/>
              </a:rPr>
              <a:t>magnetocaloric</a:t>
            </a:r>
            <a:r>
              <a:rPr lang="en-US" sz="2000" dirty="0">
                <a:solidFill>
                  <a:srgbClr val="0000FF"/>
                </a:solidFill>
                <a:sym typeface="Symbol" panose="05050102010706020507" pitchFamily="18" charset="2"/>
              </a:rPr>
              <a:t> effect decreases with increasing temperature. </a:t>
            </a:r>
            <a:endParaRPr lang="en-US" sz="2000" dirty="0">
              <a:solidFill>
                <a:srgbClr val="0000FF"/>
              </a:solidFill>
              <a:sym typeface="Symbol" panose="05050102010706020507" pitchFamily="18" charset="2"/>
            </a:endParaRPr>
          </a:p>
          <a:p>
            <a:pPr algn="l"/>
            <a:endParaRPr lang="en-US" sz="2000" dirty="0">
              <a:solidFill>
                <a:srgbClr val="0000FF"/>
              </a:solidFill>
              <a:sym typeface="Symbol" panose="05050102010706020507" pitchFamily="18" charset="2"/>
            </a:endParaRPr>
          </a:p>
          <a:p>
            <a:pPr algn="l"/>
            <a:r>
              <a:rPr lang="en-US" sz="2000" dirty="0">
                <a:solidFill>
                  <a:srgbClr val="0000FF"/>
                </a:solidFill>
                <a:sym typeface="Symbol" panose="05050102010706020507" pitchFamily="18" charset="2"/>
              </a:rPr>
              <a:t>At temperatures much lower than the transition temperature, the magnetization can not change significantly, as the external magnetic field will have small effect compared to strong exchange interaction. Thus the </a:t>
            </a:r>
            <a:r>
              <a:rPr lang="en-US" sz="2000" dirty="0" err="1">
                <a:solidFill>
                  <a:srgbClr val="0000FF"/>
                </a:solidFill>
                <a:sym typeface="Symbol" panose="05050102010706020507" pitchFamily="18" charset="2"/>
              </a:rPr>
              <a:t>magnetocaloric</a:t>
            </a:r>
            <a:r>
              <a:rPr lang="en-US" sz="2000" dirty="0">
                <a:solidFill>
                  <a:srgbClr val="0000FF"/>
                </a:solidFill>
                <a:sym typeface="Symbol" panose="05050102010706020507" pitchFamily="18" charset="2"/>
              </a:rPr>
              <a:t> effect for ferromagnetic systems shows a positive caret like shape with a maxima around the ordering temperature and for </a:t>
            </a:r>
            <a:r>
              <a:rPr lang="en-US" sz="2000" dirty="0" err="1">
                <a:solidFill>
                  <a:srgbClr val="0000FF"/>
                </a:solidFill>
                <a:sym typeface="Symbol" panose="05050102010706020507" pitchFamily="18" charset="2"/>
              </a:rPr>
              <a:t>antiferromagnetic</a:t>
            </a:r>
            <a:r>
              <a:rPr lang="en-US" sz="2000" dirty="0">
                <a:solidFill>
                  <a:srgbClr val="0000FF"/>
                </a:solidFill>
                <a:sym typeface="Symbol" panose="05050102010706020507" pitchFamily="18" charset="2"/>
              </a:rPr>
              <a:t> systems, it will be negative caret like shape with minima around the magnetic ordering temperature</a:t>
            </a:r>
            <a:endParaRPr lang="en-US" sz="2000" dirty="0">
              <a:solidFill>
                <a:srgbClr val="0000FF"/>
              </a:solidFill>
              <a:sym typeface="Symbol" panose="05050102010706020507" pitchFamily="18" charset="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Date Placeholder 1"/>
          <p:cNvSpPr>
            <a:spLocks noGrp="1"/>
          </p:cNvSpPr>
          <p:nvPr>
            <p:ph type="dt" sz="half" idx="10"/>
          </p:nvPr>
        </p:nvSpPr>
        <p:spPr/>
        <p:txBody>
          <a:bodyPr/>
          <a:lstStyle/>
          <a:p>
            <a:fld id="{0E37654F-8847-4EA0-B411-784ECCFCB82F}" type="datetime2">
              <a:rPr lang="en-US"/>
            </a:fld>
            <a:endParaRPr lang="en-US"/>
          </a:p>
        </p:txBody>
      </p:sp>
      <p:sp>
        <p:nvSpPr>
          <p:cNvPr id="125" name="Slide Number Placeholder 3"/>
          <p:cNvSpPr>
            <a:spLocks noGrp="1"/>
          </p:cNvSpPr>
          <p:nvPr>
            <p:ph type="sldNum" sz="quarter" idx="12"/>
          </p:nvPr>
        </p:nvSpPr>
        <p:spPr/>
        <p:txBody>
          <a:bodyPr/>
          <a:lstStyle/>
          <a:p>
            <a:fld id="{057EFC1E-7E96-40ED-93EF-E687F62A63F3}" type="slidenum">
              <a:rPr lang="en-US"/>
            </a:fld>
            <a:endParaRPr lang="en-US"/>
          </a:p>
        </p:txBody>
      </p:sp>
      <p:sp>
        <p:nvSpPr>
          <p:cNvPr id="406530"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06535"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36"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37"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38" name="Rectangle 10"/>
          <p:cNvSpPr>
            <a:spLocks noChangeArrowheads="1"/>
          </p:cNvSpPr>
          <p:nvPr/>
        </p:nvSpPr>
        <p:spPr bwMode="auto">
          <a:xfrm>
            <a:off x="0" y="314771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39" name="Rectangle 11"/>
          <p:cNvSpPr>
            <a:spLocks noChangeArrowheads="1"/>
          </p:cNvSpPr>
          <p:nvPr/>
        </p:nvSpPr>
        <p:spPr bwMode="auto">
          <a:xfrm>
            <a:off x="0" y="319236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40" name="Rectangle 12"/>
          <p:cNvSpPr>
            <a:spLocks noChangeArrowheads="1"/>
          </p:cNvSpPr>
          <p:nvPr/>
        </p:nvSpPr>
        <p:spPr bwMode="auto">
          <a:xfrm>
            <a:off x="0" y="3085208"/>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6542" name="Rectangle 14"/>
          <p:cNvSpPr>
            <a:spLocks noChangeArrowheads="1"/>
          </p:cNvSpPr>
          <p:nvPr/>
        </p:nvSpPr>
        <p:spPr bwMode="auto">
          <a:xfrm>
            <a:off x="271199" y="440532"/>
            <a:ext cx="8538104" cy="634789"/>
          </a:xfrm>
          <a:prstGeom prst="rect">
            <a:avLst/>
          </a:prstGeom>
          <a:noFill/>
          <a:ln w="9525" algn="ctr">
            <a:noFill/>
            <a:miter lim="800000"/>
          </a:ln>
          <a:effectLst/>
        </p:spPr>
        <p:txBody>
          <a:bodyPr lIns="80010" tIns="40005" rIns="80010" bIns="40005" anchor="ctr">
            <a:spAutoFit/>
          </a:bodyPr>
          <a:lstStyle/>
          <a:p>
            <a:pPr algn="l"/>
            <a:r>
              <a:rPr lang="en-US"/>
              <a:t>Due to large magnetic moment of rare earths, the compounds with rare earth are potential candidates for large magnetocaloric effect. </a:t>
            </a:r>
            <a:endParaRPr lang="en-US"/>
          </a:p>
        </p:txBody>
      </p:sp>
      <p:graphicFrame>
        <p:nvGraphicFramePr>
          <p:cNvPr id="407220" name="Group 692"/>
          <p:cNvGraphicFramePr>
            <a:graphicFrameLocks noGrp="1"/>
          </p:cNvGraphicFramePr>
          <p:nvPr/>
        </p:nvGraphicFramePr>
        <p:xfrm>
          <a:off x="1535907" y="1294805"/>
          <a:ext cx="6135687" cy="4902697"/>
        </p:xfrm>
        <a:graphic>
          <a:graphicData uri="http://schemas.openxmlformats.org/drawingml/2006/table">
            <a:tbl>
              <a:tblPr/>
              <a:tblGrid>
                <a:gridCol w="1472406"/>
                <a:gridCol w="734219"/>
                <a:gridCol w="736864"/>
                <a:gridCol w="858573"/>
                <a:gridCol w="982927"/>
                <a:gridCol w="1350698"/>
              </a:tblGrid>
              <a:tr h="43755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Compound</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a:t>
                      </a:r>
                      <a:r>
                        <a:rPr kumimoji="0" lang="en-US" sz="1100" b="1"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C</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(K)</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Magnetocaloric Effect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436067">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a:t>
                      </a:r>
                      <a:r>
                        <a:rPr kumimoji="0" lang="en-US" sz="1100" b="1"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max</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(K)</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(kOe)</a:t>
                      </a:r>
                      <a:endPar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a:t>
                      </a:r>
                      <a:r>
                        <a:rPr kumimoji="0" lang="en-US" sz="1100" b="1"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ad</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(K)</a:t>
                      </a:r>
                      <a:endPar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(J/mol K)</a:t>
                      </a:r>
                      <a:endPar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DyAl</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63.3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63.9</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9.18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ErAl</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13.6</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14.26</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4</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Dy</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0.5</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0.5</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Al</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37.8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38.2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10.46</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6.4</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GdPd</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8.7</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3.4 (75 kOe)</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3</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AlC</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12.8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7.6 (75 kOe)</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TbNi</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37</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11</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3.6 (75 kOe)</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GdNi</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5.9</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DyNiAl</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29</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31</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75.3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6.3</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2.2 (75 kOe)</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ErNiAl</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5.6 (T</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N</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0.2</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0.8</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NiAl</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11</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21</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14</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0.4</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Er</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0.6</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NiAl</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9</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32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6.2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GdNiAl</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23</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4.1</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Gd</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5</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Si</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Ge</a:t>
                      </a:r>
                      <a:r>
                        <a:rPr kumimoji="0" lang="en-US" sz="11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2</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276</a:t>
                      </a:r>
                      <a:endParaRPr kumimoji="0" lang="en-US" sz="9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299</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280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16</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18</a:t>
                      </a:r>
                      <a:endParaRPr kumimoji="0" lang="en-US" sz="2300" b="0" i="0" u="none" strike="noStrike" cap="none" normalizeH="0" baseline="0" smtClean="0">
                        <a:ln>
                          <a:noFill/>
                        </a:ln>
                        <a:solidFill>
                          <a:schemeClr val="tx1"/>
                        </a:solidFill>
                        <a:effectLst/>
                        <a:latin typeface="Times New Roman" panose="02020603050405020304" pitchFamily="18" charset="0"/>
                      </a:endParaRPr>
                    </a:p>
                  </a:txBody>
                  <a:tcPr marL="76200" marR="76200" marT="42863" marB="4286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07215" name="Rectangle 687"/>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
          <p:cNvSpPr>
            <a:spLocks noGrp="1"/>
          </p:cNvSpPr>
          <p:nvPr>
            <p:ph type="dt" sz="half" idx="10"/>
          </p:nvPr>
        </p:nvSpPr>
        <p:spPr/>
        <p:txBody>
          <a:bodyPr/>
          <a:lstStyle/>
          <a:p>
            <a:fld id="{54E1C5C5-F72D-4168-8B8C-13FA26B9099A}" type="datetime2">
              <a:rPr lang="en-US"/>
            </a:fld>
            <a:endParaRPr lang="en-US"/>
          </a:p>
        </p:txBody>
      </p:sp>
      <p:sp>
        <p:nvSpPr>
          <p:cNvPr id="16" name="Slide Number Placeholder 3"/>
          <p:cNvSpPr>
            <a:spLocks noGrp="1"/>
          </p:cNvSpPr>
          <p:nvPr>
            <p:ph type="sldNum" sz="quarter" idx="12"/>
          </p:nvPr>
        </p:nvSpPr>
        <p:spPr/>
        <p:txBody>
          <a:bodyPr/>
          <a:lstStyle/>
          <a:p>
            <a:fld id="{27D18383-D826-486E-824A-AA83DF7CCF07}" type="slidenum">
              <a:rPr lang="en-US"/>
            </a:fld>
            <a:endParaRPr lang="en-US"/>
          </a:p>
        </p:txBody>
      </p:sp>
      <p:sp>
        <p:nvSpPr>
          <p:cNvPr id="407554"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07559"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7560"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7561"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07675" name="Rectangle 123"/>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07677" name="Rectangle 125"/>
          <p:cNvSpPr>
            <a:spLocks noChangeArrowheads="1"/>
          </p:cNvSpPr>
          <p:nvPr/>
        </p:nvSpPr>
        <p:spPr bwMode="auto">
          <a:xfrm>
            <a:off x="-381000" y="0"/>
            <a:ext cx="8936614" cy="388568"/>
          </a:xfrm>
          <a:prstGeom prst="rect">
            <a:avLst/>
          </a:prstGeom>
          <a:noFill/>
          <a:ln w="9525" algn="ctr">
            <a:noFill/>
            <a:miter lim="800000"/>
          </a:ln>
          <a:effectLst/>
        </p:spPr>
        <p:txBody>
          <a:bodyPr wrap="none" lIns="80010" tIns="40005" rIns="80010" bIns="40005" anchor="ctr">
            <a:spAutoFit/>
          </a:bodyPr>
          <a:lstStyle/>
          <a:p>
            <a:pPr lvl="2" algn="just">
              <a:tabLst>
                <a:tab pos="400050" algn="l"/>
              </a:tabLst>
            </a:pPr>
            <a:r>
              <a:rPr lang="en-US" sz="2000" b="1" dirty="0" smtClean="0">
                <a:solidFill>
                  <a:srgbClr val="FF0000"/>
                </a:solidFill>
              </a:rPr>
              <a:t>METHODS OF DETERMINING THE MAGNETOCALORIC EFFECT </a:t>
            </a:r>
            <a:endParaRPr lang="en-US" sz="2000" b="1" dirty="0">
              <a:solidFill>
                <a:srgbClr val="FF0000"/>
              </a:solidFill>
            </a:endParaRPr>
          </a:p>
        </p:txBody>
      </p:sp>
      <p:sp>
        <p:nvSpPr>
          <p:cNvPr id="407678" name="Rectangle 126"/>
          <p:cNvSpPr>
            <a:spLocks noChangeArrowheads="1"/>
          </p:cNvSpPr>
          <p:nvPr/>
        </p:nvSpPr>
        <p:spPr bwMode="auto">
          <a:xfrm>
            <a:off x="0" y="228600"/>
            <a:ext cx="9144000" cy="5251438"/>
          </a:xfrm>
          <a:prstGeom prst="rect">
            <a:avLst/>
          </a:prstGeom>
          <a:noFill/>
          <a:ln w="9525" algn="ctr">
            <a:noFill/>
            <a:miter lim="800000"/>
          </a:ln>
          <a:effectLst/>
        </p:spPr>
        <p:txBody>
          <a:bodyPr wrap="square" lIns="80010" tIns="40005" rIns="80010" bIns="40005" anchor="ctr">
            <a:spAutoFit/>
          </a:bodyPr>
          <a:lstStyle/>
          <a:p>
            <a:pPr algn="l">
              <a:lnSpc>
                <a:spcPct val="200000"/>
              </a:lnSpc>
            </a:pPr>
            <a:r>
              <a:rPr lang="en-US" sz="2800" dirty="0" err="1">
                <a:solidFill>
                  <a:schemeClr val="tx1"/>
                </a:solidFill>
                <a:cs typeface="Times New Roman" panose="02020603050405020304" pitchFamily="18" charset="0"/>
              </a:rPr>
              <a:t>Magnetocaloric</a:t>
            </a:r>
            <a:r>
              <a:rPr lang="en-US" sz="2800" dirty="0">
                <a:solidFill>
                  <a:schemeClr val="tx1"/>
                </a:solidFill>
                <a:cs typeface="Times New Roman" panose="02020603050405020304" pitchFamily="18" charset="0"/>
              </a:rPr>
              <a:t> effect (</a:t>
            </a:r>
            <a:r>
              <a:rPr lang="en-US" sz="2800" dirty="0">
                <a:solidFill>
                  <a:schemeClr val="tx1"/>
                </a:solidFill>
                <a:cs typeface="Times New Roman" panose="02020603050405020304" pitchFamily="18" charset="0"/>
                <a:sym typeface="Symbol" panose="05050102010706020507" pitchFamily="18" charset="2"/>
              </a:rPr>
              <a:t></a:t>
            </a:r>
            <a:r>
              <a:rPr lang="en-US" sz="2800" dirty="0">
                <a:solidFill>
                  <a:schemeClr val="tx1"/>
                </a:solidFill>
                <a:cs typeface="Times New Roman" panose="02020603050405020304" pitchFamily="18" charset="0"/>
              </a:rPr>
              <a:t>T</a:t>
            </a:r>
            <a:r>
              <a:rPr lang="en-US" sz="2800" baseline="-30000" dirty="0">
                <a:solidFill>
                  <a:schemeClr val="tx1"/>
                </a:solidFill>
                <a:cs typeface="Times New Roman" panose="02020603050405020304" pitchFamily="18" charset="0"/>
                <a:sym typeface="Symbol" panose="05050102010706020507" pitchFamily="18" charset="2"/>
              </a:rPr>
              <a:t>ad</a:t>
            </a:r>
            <a:r>
              <a:rPr lang="en-US" sz="2800" dirty="0">
                <a:solidFill>
                  <a:schemeClr val="tx1"/>
                </a:solidFill>
                <a:cs typeface="Times New Roman" panose="02020603050405020304" pitchFamily="18" charset="0"/>
                <a:sym typeface="Symbol" panose="05050102010706020507" pitchFamily="18" charset="2"/>
              </a:rPr>
              <a:t>, </a:t>
            </a:r>
            <a:r>
              <a:rPr lang="en-US" sz="2800" dirty="0">
                <a:solidFill>
                  <a:schemeClr val="tx1"/>
                </a:solidFill>
                <a:cs typeface="Times New Roman" panose="02020603050405020304" pitchFamily="18" charset="0"/>
              </a:rPr>
              <a:t>S) of a material can be obtained by </a:t>
            </a:r>
            <a:endParaRPr lang="en-US" sz="2800" dirty="0">
              <a:solidFill>
                <a:schemeClr val="tx1"/>
              </a:solidFill>
              <a:cs typeface="Times New Roman" panose="02020603050405020304" pitchFamily="18" charset="0"/>
            </a:endParaRPr>
          </a:p>
          <a:p>
            <a:pPr algn="l">
              <a:lnSpc>
                <a:spcPct val="200000"/>
              </a:lnSpc>
            </a:pPr>
            <a:r>
              <a:rPr lang="en-US" sz="2800" dirty="0">
                <a:solidFill>
                  <a:schemeClr val="tx1"/>
                </a:solidFill>
                <a:cs typeface="Times New Roman" panose="02020603050405020304" pitchFamily="18" charset="0"/>
              </a:rPr>
              <a:t> (1) direct measurements (Gives </a:t>
            </a:r>
            <a:r>
              <a:rPr lang="en-US" sz="2800" dirty="0">
                <a:solidFill>
                  <a:schemeClr val="tx1"/>
                </a:solidFill>
                <a:sym typeface="Symbol" panose="05050102010706020507" pitchFamily="18" charset="2"/>
              </a:rPr>
              <a:t></a:t>
            </a:r>
            <a:r>
              <a:rPr lang="en-US" sz="2800" dirty="0">
                <a:solidFill>
                  <a:schemeClr val="tx1"/>
                </a:solidFill>
              </a:rPr>
              <a:t>T</a:t>
            </a:r>
            <a:r>
              <a:rPr lang="en-US" sz="2800" baseline="-25000" dirty="0">
                <a:solidFill>
                  <a:schemeClr val="tx1"/>
                </a:solidFill>
                <a:sym typeface="Symbol" panose="05050102010706020507" pitchFamily="18" charset="2"/>
              </a:rPr>
              <a:t>ad </a:t>
            </a:r>
            <a:r>
              <a:rPr lang="en-US" sz="2800" dirty="0">
                <a:solidFill>
                  <a:schemeClr val="tx1"/>
                </a:solidFill>
                <a:sym typeface="Symbol" panose="05050102010706020507" pitchFamily="18" charset="2"/>
              </a:rPr>
              <a:t>only)</a:t>
            </a:r>
            <a:r>
              <a:rPr lang="en-US" sz="2800" dirty="0">
                <a:sym typeface="Symbol" panose="05050102010706020507" pitchFamily="18" charset="2"/>
              </a:rPr>
              <a:t> </a:t>
            </a:r>
            <a:endParaRPr lang="en-US" sz="2800" dirty="0">
              <a:solidFill>
                <a:schemeClr val="tx1"/>
              </a:solidFill>
              <a:cs typeface="Times New Roman" panose="02020603050405020304" pitchFamily="18" charset="0"/>
            </a:endParaRPr>
          </a:p>
          <a:p>
            <a:pPr algn="l">
              <a:lnSpc>
                <a:spcPct val="200000"/>
              </a:lnSpc>
            </a:pPr>
            <a:r>
              <a:rPr lang="en-US" sz="2800" dirty="0">
                <a:solidFill>
                  <a:schemeClr val="tx1"/>
                </a:solidFill>
                <a:cs typeface="Times New Roman" panose="02020603050405020304" pitchFamily="18" charset="0"/>
              </a:rPr>
              <a:t> (2) magnetization measurements (Gives </a:t>
            </a:r>
            <a:r>
              <a:rPr lang="en-US" sz="2800" dirty="0">
                <a:solidFill>
                  <a:schemeClr val="tx1"/>
                </a:solidFill>
                <a:sym typeface="Symbol" panose="05050102010706020507" pitchFamily="18" charset="2"/>
              </a:rPr>
              <a:t></a:t>
            </a:r>
            <a:r>
              <a:rPr lang="en-US" sz="2800" dirty="0">
                <a:solidFill>
                  <a:schemeClr val="tx1"/>
                </a:solidFill>
              </a:rPr>
              <a:t>S only) </a:t>
            </a:r>
            <a:r>
              <a:rPr lang="en-US" sz="2800" dirty="0">
                <a:solidFill>
                  <a:schemeClr val="tx1"/>
                </a:solidFill>
                <a:cs typeface="Times New Roman" panose="02020603050405020304" pitchFamily="18" charset="0"/>
              </a:rPr>
              <a:t>and </a:t>
            </a:r>
            <a:endParaRPr lang="en-US" sz="2800" dirty="0">
              <a:solidFill>
                <a:schemeClr val="tx1"/>
              </a:solidFill>
              <a:cs typeface="Times New Roman" panose="02020603050405020304" pitchFamily="18" charset="0"/>
            </a:endParaRPr>
          </a:p>
          <a:p>
            <a:pPr algn="l">
              <a:lnSpc>
                <a:spcPct val="200000"/>
              </a:lnSpc>
            </a:pPr>
            <a:r>
              <a:rPr lang="en-US" sz="2800" dirty="0">
                <a:solidFill>
                  <a:schemeClr val="tx1"/>
                </a:solidFill>
                <a:cs typeface="Times New Roman" panose="02020603050405020304" pitchFamily="18" charset="0"/>
              </a:rPr>
              <a:t> (3) heat capacity measurements (Gives both </a:t>
            </a:r>
            <a:r>
              <a:rPr lang="en-US" sz="2800" dirty="0">
                <a:solidFill>
                  <a:schemeClr val="tx1"/>
                </a:solidFill>
                <a:sym typeface="Symbol" panose="05050102010706020507" pitchFamily="18" charset="2"/>
              </a:rPr>
              <a:t></a:t>
            </a:r>
            <a:r>
              <a:rPr lang="en-US" sz="2800" dirty="0">
                <a:solidFill>
                  <a:schemeClr val="tx1"/>
                </a:solidFill>
              </a:rPr>
              <a:t>T</a:t>
            </a:r>
            <a:r>
              <a:rPr lang="en-US" sz="2800" baseline="-25000" dirty="0">
                <a:solidFill>
                  <a:schemeClr val="tx1"/>
                </a:solidFill>
                <a:sym typeface="Symbol" panose="05050102010706020507" pitchFamily="18" charset="2"/>
              </a:rPr>
              <a:t>ad </a:t>
            </a:r>
            <a:r>
              <a:rPr lang="en-US" sz="2800" dirty="0">
                <a:solidFill>
                  <a:schemeClr val="tx1"/>
                </a:solidFill>
                <a:sym typeface="Symbol" panose="05050102010706020507" pitchFamily="18" charset="2"/>
              </a:rPr>
              <a:t>and</a:t>
            </a:r>
            <a:r>
              <a:rPr lang="en-US" sz="2800" baseline="-25000" dirty="0">
                <a:solidFill>
                  <a:schemeClr val="tx1"/>
                </a:solidFill>
                <a:sym typeface="Symbol" panose="05050102010706020507" pitchFamily="18" charset="2"/>
              </a:rPr>
              <a:t> </a:t>
            </a:r>
            <a:r>
              <a:rPr lang="en-US" sz="2800" dirty="0">
                <a:solidFill>
                  <a:schemeClr val="tx1"/>
                </a:solidFill>
                <a:sym typeface="Symbol" panose="05050102010706020507" pitchFamily="18" charset="2"/>
              </a:rPr>
              <a:t></a:t>
            </a:r>
            <a:r>
              <a:rPr lang="en-US" sz="2800" dirty="0">
                <a:solidFill>
                  <a:schemeClr val="tx1"/>
                </a:solidFill>
              </a:rPr>
              <a:t>S)</a:t>
            </a:r>
            <a:r>
              <a:rPr lang="en-US" sz="2800" dirty="0">
                <a:solidFill>
                  <a:schemeClr val="tx1"/>
                </a:solidFill>
                <a:cs typeface="Times New Roman" panose="02020603050405020304" pitchFamily="18" charset="0"/>
              </a:rPr>
              <a:t>. </a:t>
            </a:r>
            <a:endParaRPr lang="en-US" sz="2800" dirty="0">
              <a:solidFill>
                <a:schemeClr val="tx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3D3FE2E4-F3E6-47EC-BFD0-9E8E9D621EB1}" type="datetime2">
              <a:rPr lang="en-US"/>
            </a:fld>
            <a:endParaRPr lang="en-US"/>
          </a:p>
        </p:txBody>
      </p:sp>
      <p:sp>
        <p:nvSpPr>
          <p:cNvPr id="18" name="Slide Number Placeholder 3"/>
          <p:cNvSpPr>
            <a:spLocks noGrp="1"/>
          </p:cNvSpPr>
          <p:nvPr>
            <p:ph type="sldNum" sz="quarter" idx="12"/>
          </p:nvPr>
        </p:nvSpPr>
        <p:spPr/>
        <p:txBody>
          <a:bodyPr/>
          <a:lstStyle/>
          <a:p>
            <a:fld id="{9BE7B6E8-EC87-4D1D-A16F-172A6D7E85C9}" type="slidenum">
              <a:rPr lang="en-US"/>
            </a:fld>
            <a:endParaRPr lang="en-US"/>
          </a:p>
        </p:txBody>
      </p:sp>
      <p:sp>
        <p:nvSpPr>
          <p:cNvPr id="417794"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17799"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0"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1"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2" name="Rectangle 10"/>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17803" name="Rectangle 11"/>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4" name="Rectangle 12"/>
          <p:cNvSpPr>
            <a:spLocks noChangeArrowheads="1"/>
          </p:cNvSpPr>
          <p:nvPr/>
        </p:nvSpPr>
        <p:spPr bwMode="auto">
          <a:xfrm>
            <a:off x="0" y="368796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5" name="Rectangle 13"/>
          <p:cNvSpPr>
            <a:spLocks noChangeArrowheads="1"/>
          </p:cNvSpPr>
          <p:nvPr/>
        </p:nvSpPr>
        <p:spPr bwMode="auto">
          <a:xfrm>
            <a:off x="0" y="317450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6" name="Rectangle 14"/>
          <p:cNvSpPr>
            <a:spLocks noChangeArrowheads="1"/>
          </p:cNvSpPr>
          <p:nvPr/>
        </p:nvSpPr>
        <p:spPr bwMode="auto">
          <a:xfrm>
            <a:off x="0" y="214312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7807" name="Rectangle 15"/>
          <p:cNvSpPr>
            <a:spLocks noChangeArrowheads="1"/>
          </p:cNvSpPr>
          <p:nvPr/>
        </p:nvSpPr>
        <p:spPr bwMode="auto">
          <a:xfrm>
            <a:off x="0" y="198239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graphicFrame>
        <p:nvGraphicFramePr>
          <p:cNvPr id="417809" name="Object 17"/>
          <p:cNvGraphicFramePr>
            <a:graphicFrameLocks noChangeAspect="1"/>
          </p:cNvGraphicFramePr>
          <p:nvPr/>
        </p:nvGraphicFramePr>
        <p:xfrm>
          <a:off x="1599407" y="511969"/>
          <a:ext cx="6577542" cy="5743278"/>
        </p:xfrm>
        <a:graphic>
          <a:graphicData uri="http://schemas.openxmlformats.org/presentationml/2006/ole">
            <mc:AlternateContent xmlns:mc="http://schemas.openxmlformats.org/markup-compatibility/2006">
              <mc:Choice xmlns:v="urn:schemas-microsoft-com:vml" Requires="v">
                <p:oleObj spid="_x0000_s113667" name="Bitmap Image" r:id="rId1" imgW="13582650" imgH="10544175" progId="PBrush">
                  <p:embed/>
                </p:oleObj>
              </mc:Choice>
              <mc:Fallback>
                <p:oleObj name="Bitmap Image" r:id="rId1" imgW="13582650" imgH="1054417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407" y="511969"/>
                        <a:ext cx="6577542" cy="57432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1"/>
          <p:cNvSpPr>
            <a:spLocks noGrp="1"/>
          </p:cNvSpPr>
          <p:nvPr>
            <p:ph type="dt" sz="half" idx="10"/>
          </p:nvPr>
        </p:nvSpPr>
        <p:spPr/>
        <p:txBody>
          <a:bodyPr/>
          <a:lstStyle/>
          <a:p>
            <a:fld id="{1B9A26FE-8614-4029-849A-125893DEE6F8}" type="datetime2">
              <a:rPr lang="en-US"/>
            </a:fld>
            <a:endParaRPr lang="en-US"/>
          </a:p>
        </p:txBody>
      </p:sp>
      <p:sp>
        <p:nvSpPr>
          <p:cNvPr id="20" name="Slide Number Placeholder 3"/>
          <p:cNvSpPr>
            <a:spLocks noGrp="1"/>
          </p:cNvSpPr>
          <p:nvPr>
            <p:ph type="sldNum" sz="quarter" idx="12"/>
          </p:nvPr>
        </p:nvSpPr>
        <p:spPr/>
        <p:txBody>
          <a:bodyPr/>
          <a:lstStyle/>
          <a:p>
            <a:fld id="{F6033525-5F6A-4C19-ABBD-F218274E6F8F}" type="slidenum">
              <a:rPr lang="en-US"/>
            </a:fld>
            <a:endParaRPr lang="en-US"/>
          </a:p>
        </p:txBody>
      </p:sp>
      <p:sp>
        <p:nvSpPr>
          <p:cNvPr id="412674"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12679"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0"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1"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2" name="Rectangle 10"/>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12683" name="Rectangle 11"/>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4" name="Rectangle 12"/>
          <p:cNvSpPr>
            <a:spLocks noChangeArrowheads="1"/>
          </p:cNvSpPr>
          <p:nvPr/>
        </p:nvSpPr>
        <p:spPr bwMode="auto">
          <a:xfrm>
            <a:off x="0" y="368796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5" name="Rectangle 13"/>
          <p:cNvSpPr>
            <a:spLocks noChangeArrowheads="1"/>
          </p:cNvSpPr>
          <p:nvPr/>
        </p:nvSpPr>
        <p:spPr bwMode="auto">
          <a:xfrm>
            <a:off x="0" y="317450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6" name="Rectangle 14"/>
          <p:cNvSpPr>
            <a:spLocks noChangeArrowheads="1"/>
          </p:cNvSpPr>
          <p:nvPr/>
        </p:nvSpPr>
        <p:spPr bwMode="auto">
          <a:xfrm>
            <a:off x="0" y="214312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7" name="Rectangle 15"/>
          <p:cNvSpPr>
            <a:spLocks noChangeArrowheads="1"/>
          </p:cNvSpPr>
          <p:nvPr/>
        </p:nvSpPr>
        <p:spPr bwMode="auto">
          <a:xfrm>
            <a:off x="0" y="198239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2689" name="Rectangle 17"/>
          <p:cNvSpPr>
            <a:spLocks noChangeArrowheads="1"/>
          </p:cNvSpPr>
          <p:nvPr/>
        </p:nvSpPr>
        <p:spPr bwMode="auto">
          <a:xfrm>
            <a:off x="3205428" y="369094"/>
            <a:ext cx="2312749" cy="357790"/>
          </a:xfrm>
          <a:prstGeom prst="rect">
            <a:avLst/>
          </a:prstGeom>
          <a:noFill/>
          <a:ln w="9525" algn="ctr">
            <a:noFill/>
            <a:miter lim="800000"/>
          </a:ln>
          <a:effectLst/>
        </p:spPr>
        <p:txBody>
          <a:bodyPr wrap="none" lIns="80010" tIns="40005" rIns="80010" bIns="40005">
            <a:spAutoFit/>
          </a:bodyPr>
          <a:lstStyle/>
          <a:p>
            <a:r>
              <a:rPr lang="en-US">
                <a:solidFill>
                  <a:srgbClr val="0000FF"/>
                </a:solidFill>
              </a:rPr>
              <a:t>Magnetic Refrigeration</a:t>
            </a:r>
            <a:endParaRPr lang="en-US">
              <a:solidFill>
                <a:srgbClr val="0000FF"/>
              </a:solidFill>
            </a:endParaRPr>
          </a:p>
        </p:txBody>
      </p:sp>
      <p:sp>
        <p:nvSpPr>
          <p:cNvPr id="412692" name="Text Box 20"/>
          <p:cNvSpPr txBox="1">
            <a:spLocks noChangeArrowheads="1"/>
          </p:cNvSpPr>
          <p:nvPr/>
        </p:nvSpPr>
        <p:spPr bwMode="auto">
          <a:xfrm>
            <a:off x="0" y="867668"/>
            <a:ext cx="8859477" cy="450123"/>
          </a:xfrm>
          <a:prstGeom prst="rect">
            <a:avLst/>
          </a:prstGeom>
          <a:noFill/>
          <a:ln w="9525" algn="ctr">
            <a:noFill/>
            <a:miter lim="800000"/>
          </a:ln>
          <a:effectLst/>
        </p:spPr>
        <p:txBody>
          <a:bodyPr wrap="none" lIns="80010" tIns="40005" rIns="80010" bIns="40005">
            <a:spAutoFit/>
          </a:bodyPr>
          <a:lstStyle/>
          <a:p>
            <a:r>
              <a:rPr lang="en-US" dirty="0"/>
              <a:t>Nature 2.73K					</a:t>
            </a:r>
            <a:r>
              <a:rPr lang="en-US" dirty="0" smtClean="0"/>
              <a:t>Laboratory </a:t>
            </a:r>
            <a:r>
              <a:rPr lang="en-US" dirty="0"/>
              <a:t>2</a:t>
            </a:r>
            <a:r>
              <a:rPr lang="en-US" dirty="0">
                <a:sym typeface="Symbol" panose="05050102010706020507" pitchFamily="18" charset="2"/>
              </a:rPr>
              <a:t>K</a:t>
            </a:r>
            <a:endParaRPr lang="en-US" dirty="0">
              <a:sym typeface="Symbol" panose="05050102010706020507" pitchFamily="18" charset="2"/>
            </a:endParaRPr>
          </a:p>
        </p:txBody>
      </p:sp>
      <p:graphicFrame>
        <p:nvGraphicFramePr>
          <p:cNvPr id="412693" name="Object 21"/>
          <p:cNvGraphicFramePr>
            <a:graphicFrameLocks noChangeAspect="1"/>
          </p:cNvGraphicFramePr>
          <p:nvPr/>
        </p:nvGraphicFramePr>
        <p:xfrm>
          <a:off x="1473200" y="1366838"/>
          <a:ext cx="6640513" cy="4843462"/>
        </p:xfrm>
        <a:graphic>
          <a:graphicData uri="http://schemas.openxmlformats.org/presentationml/2006/ole">
            <mc:AlternateContent xmlns:mc="http://schemas.openxmlformats.org/markup-compatibility/2006">
              <mc:Choice xmlns:v="urn:schemas-microsoft-com:vml" Requires="v">
                <p:oleObj spid="_x0000_s114691" name="Bitmap Image" r:id="rId1" imgW="13449300" imgH="10620375" progId="PBrush">
                  <p:embed/>
                </p:oleObj>
              </mc:Choice>
              <mc:Fallback>
                <p:oleObj name="Bitmap Image" r:id="rId1" imgW="13449300" imgH="1062037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366838"/>
                        <a:ext cx="6640513" cy="4843462"/>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48AAFA6B-7742-4EEB-B87A-60C63D7E15FD}" type="datetime2">
              <a:rPr lang="en-US"/>
            </a:fld>
            <a:endParaRPr lang="en-US"/>
          </a:p>
        </p:txBody>
      </p:sp>
      <p:sp>
        <p:nvSpPr>
          <p:cNvPr id="18" name="Slide Number Placeholder 3"/>
          <p:cNvSpPr>
            <a:spLocks noGrp="1"/>
          </p:cNvSpPr>
          <p:nvPr>
            <p:ph type="sldNum" sz="quarter" idx="12"/>
          </p:nvPr>
        </p:nvSpPr>
        <p:spPr/>
        <p:txBody>
          <a:bodyPr/>
          <a:lstStyle/>
          <a:p>
            <a:fld id="{A731E5EC-71EB-40B2-8D43-B6E25B8D628F}" type="slidenum">
              <a:rPr lang="en-US"/>
            </a:fld>
            <a:endParaRPr lang="en-US"/>
          </a:p>
        </p:txBody>
      </p:sp>
      <p:sp>
        <p:nvSpPr>
          <p:cNvPr id="433154"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33159"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0"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1"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2" name="Rectangle 10"/>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33163" name="Rectangle 11"/>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4" name="Rectangle 12"/>
          <p:cNvSpPr>
            <a:spLocks noChangeArrowheads="1"/>
          </p:cNvSpPr>
          <p:nvPr/>
        </p:nvSpPr>
        <p:spPr bwMode="auto">
          <a:xfrm>
            <a:off x="0" y="368796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5" name="Rectangle 13"/>
          <p:cNvSpPr>
            <a:spLocks noChangeArrowheads="1"/>
          </p:cNvSpPr>
          <p:nvPr/>
        </p:nvSpPr>
        <p:spPr bwMode="auto">
          <a:xfrm>
            <a:off x="0" y="317450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6" name="Rectangle 14"/>
          <p:cNvSpPr>
            <a:spLocks noChangeArrowheads="1"/>
          </p:cNvSpPr>
          <p:nvPr/>
        </p:nvSpPr>
        <p:spPr bwMode="auto">
          <a:xfrm>
            <a:off x="0" y="214312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33167" name="Rectangle 15"/>
          <p:cNvSpPr>
            <a:spLocks noChangeArrowheads="1"/>
          </p:cNvSpPr>
          <p:nvPr/>
        </p:nvSpPr>
        <p:spPr bwMode="auto">
          <a:xfrm>
            <a:off x="0" y="198239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graphicFrame>
        <p:nvGraphicFramePr>
          <p:cNvPr id="433170" name="Object 18"/>
          <p:cNvGraphicFramePr>
            <a:graphicFrameLocks noChangeAspect="1"/>
          </p:cNvGraphicFramePr>
          <p:nvPr/>
        </p:nvGraphicFramePr>
        <p:xfrm>
          <a:off x="1219730" y="724793"/>
          <a:ext cx="6703219" cy="5225355"/>
        </p:xfrm>
        <a:graphic>
          <a:graphicData uri="http://schemas.openxmlformats.org/presentationml/2006/ole">
            <mc:AlternateContent xmlns:mc="http://schemas.openxmlformats.org/markup-compatibility/2006">
              <mc:Choice xmlns:v="urn:schemas-microsoft-com:vml" Requires="v">
                <p:oleObj spid="_x0000_s123907" name="Bitmap Image" r:id="rId1" imgW="7439025" imgH="5153025" progId="PBrush">
                  <p:embed/>
                </p:oleObj>
              </mc:Choice>
              <mc:Fallback>
                <p:oleObj name="Bitmap Image" r:id="rId1" imgW="7439025" imgH="515302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730" y="724793"/>
                        <a:ext cx="6703219" cy="522535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
          <p:cNvSpPr>
            <a:spLocks noGrp="1"/>
          </p:cNvSpPr>
          <p:nvPr>
            <p:ph type="dt" sz="half" idx="10"/>
          </p:nvPr>
        </p:nvSpPr>
        <p:spPr/>
        <p:txBody>
          <a:bodyPr/>
          <a:lstStyle/>
          <a:p>
            <a:fld id="{E0F0A3D0-2FFE-41DD-BC83-919E59E43DFB}" type="datetime2">
              <a:rPr lang="en-US"/>
            </a:fld>
            <a:endParaRPr lang="en-US"/>
          </a:p>
        </p:txBody>
      </p:sp>
      <p:sp>
        <p:nvSpPr>
          <p:cNvPr id="18" name="Slide Number Placeholder 3"/>
          <p:cNvSpPr>
            <a:spLocks noGrp="1"/>
          </p:cNvSpPr>
          <p:nvPr>
            <p:ph type="sldNum" sz="quarter" idx="12"/>
          </p:nvPr>
        </p:nvSpPr>
        <p:spPr/>
        <p:txBody>
          <a:bodyPr/>
          <a:lstStyle/>
          <a:p>
            <a:fld id="{1E970EBC-9235-41C6-BBAF-A13DC3AE8124}" type="slidenum">
              <a:rPr lang="en-US"/>
            </a:fld>
            <a:endParaRPr lang="en-US"/>
          </a:p>
        </p:txBody>
      </p:sp>
      <p:sp>
        <p:nvSpPr>
          <p:cNvPr id="414722"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14727"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28"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29"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30" name="Rectangle 10"/>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14731" name="Rectangle 11"/>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32" name="Rectangle 12"/>
          <p:cNvSpPr>
            <a:spLocks noChangeArrowheads="1"/>
          </p:cNvSpPr>
          <p:nvPr/>
        </p:nvSpPr>
        <p:spPr bwMode="auto">
          <a:xfrm>
            <a:off x="0" y="368796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33" name="Rectangle 13"/>
          <p:cNvSpPr>
            <a:spLocks noChangeArrowheads="1"/>
          </p:cNvSpPr>
          <p:nvPr/>
        </p:nvSpPr>
        <p:spPr bwMode="auto">
          <a:xfrm>
            <a:off x="0" y="317450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34" name="Rectangle 14"/>
          <p:cNvSpPr>
            <a:spLocks noChangeArrowheads="1"/>
          </p:cNvSpPr>
          <p:nvPr/>
        </p:nvSpPr>
        <p:spPr bwMode="auto">
          <a:xfrm>
            <a:off x="0" y="214312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14735" name="Rectangle 15"/>
          <p:cNvSpPr>
            <a:spLocks noChangeArrowheads="1"/>
          </p:cNvSpPr>
          <p:nvPr/>
        </p:nvSpPr>
        <p:spPr bwMode="auto">
          <a:xfrm>
            <a:off x="0" y="198239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graphicFrame>
        <p:nvGraphicFramePr>
          <p:cNvPr id="414740" name="Object 20"/>
          <p:cNvGraphicFramePr>
            <a:graphicFrameLocks noChangeAspect="1"/>
          </p:cNvGraphicFramePr>
          <p:nvPr/>
        </p:nvGraphicFramePr>
        <p:xfrm>
          <a:off x="1535907" y="654844"/>
          <a:ext cx="6324864" cy="5582543"/>
        </p:xfrm>
        <a:graphic>
          <a:graphicData uri="http://schemas.openxmlformats.org/presentationml/2006/ole">
            <mc:AlternateContent xmlns:mc="http://schemas.openxmlformats.org/markup-compatibility/2006">
              <mc:Choice xmlns:v="urn:schemas-microsoft-com:vml" Requires="v">
                <p:oleObj spid="_x0000_s128003" name="Bitmap Image" r:id="rId1" imgW="13392150" imgH="10506075" progId="PBrush">
                  <p:embed/>
                </p:oleObj>
              </mc:Choice>
              <mc:Fallback>
                <p:oleObj name="Bitmap Image" r:id="rId1" imgW="13392150" imgH="10506075" progId="PBrush">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907" y="654844"/>
                        <a:ext cx="6324864" cy="558254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
          <p:cNvSpPr>
            <a:spLocks noGrp="1"/>
          </p:cNvSpPr>
          <p:nvPr>
            <p:ph type="dt" sz="half" idx="10"/>
          </p:nvPr>
        </p:nvSpPr>
        <p:spPr/>
        <p:txBody>
          <a:bodyPr/>
          <a:lstStyle/>
          <a:p>
            <a:fld id="{7B8E0F40-711A-4CAC-AEA2-FDA6B61FD9A1}" type="datetime2">
              <a:rPr lang="en-US"/>
            </a:fld>
            <a:endParaRPr lang="en-US"/>
          </a:p>
        </p:txBody>
      </p:sp>
      <p:sp>
        <p:nvSpPr>
          <p:cNvPr id="21" name="Slide Number Placeholder 3"/>
          <p:cNvSpPr>
            <a:spLocks noGrp="1"/>
          </p:cNvSpPr>
          <p:nvPr>
            <p:ph type="sldNum" sz="quarter" idx="12"/>
          </p:nvPr>
        </p:nvSpPr>
        <p:spPr/>
        <p:txBody>
          <a:bodyPr/>
          <a:lstStyle/>
          <a:p>
            <a:fld id="{286F5180-50E6-4CEF-9752-8E249C50888C}" type="slidenum">
              <a:rPr lang="en-US"/>
            </a:fld>
            <a:endParaRPr lang="en-US"/>
          </a:p>
        </p:txBody>
      </p:sp>
      <p:sp>
        <p:nvSpPr>
          <p:cNvPr id="440322" name="Line 2"/>
          <p:cNvSpPr>
            <a:spLocks noChangeShapeType="1"/>
          </p:cNvSpPr>
          <p:nvPr/>
        </p:nvSpPr>
        <p:spPr bwMode="auto">
          <a:xfrm>
            <a:off x="5715001" y="4286250"/>
            <a:ext cx="76729" cy="0"/>
          </a:xfrm>
          <a:prstGeom prst="line">
            <a:avLst/>
          </a:prstGeom>
          <a:noFill/>
          <a:ln w="9525">
            <a:noFill/>
            <a:round/>
          </a:ln>
          <a:effectLst/>
        </p:spPr>
        <p:txBody>
          <a:bodyPr wrap="none" lIns="80010" tIns="40005" rIns="80010" bIns="40005">
            <a:spAutoFit/>
          </a:bodyPr>
          <a:lstStyle/>
          <a:p>
            <a:endParaRPr lang="en-IN"/>
          </a:p>
        </p:txBody>
      </p:sp>
      <p:sp>
        <p:nvSpPr>
          <p:cNvPr id="440327" name="Rectangle 7"/>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28" name="Rectangle 8"/>
          <p:cNvSpPr>
            <a:spLocks noChangeArrowheads="1"/>
          </p:cNvSpPr>
          <p:nvPr/>
        </p:nvSpPr>
        <p:spPr bwMode="auto">
          <a:xfrm>
            <a:off x="0" y="3094137"/>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29" name="Rectangle 9"/>
          <p:cNvSpPr>
            <a:spLocks noChangeArrowheads="1"/>
          </p:cNvSpPr>
          <p:nvPr/>
        </p:nvSpPr>
        <p:spPr bwMode="auto">
          <a:xfrm>
            <a:off x="0" y="317896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30" name="Rectangle 10"/>
          <p:cNvSpPr>
            <a:spLocks noChangeArrowheads="1"/>
          </p:cNvSpPr>
          <p:nvPr/>
        </p:nvSpPr>
        <p:spPr bwMode="auto">
          <a:xfrm>
            <a:off x="4971521" y="5424786"/>
            <a:ext cx="161647" cy="527067"/>
          </a:xfrm>
          <a:prstGeom prst="rect">
            <a:avLst/>
          </a:prstGeom>
          <a:noFill/>
          <a:ln w="9525" algn="ctr">
            <a:noFill/>
            <a:miter lim="800000"/>
          </a:ln>
          <a:effectLst/>
        </p:spPr>
        <p:txBody>
          <a:bodyPr wrap="none" lIns="80010" tIns="40005" rIns="80010" bIns="40005" anchor="ctr">
            <a:spAutoFit/>
          </a:bodyPr>
          <a:lstStyle/>
          <a:p>
            <a:pPr algn="l"/>
            <a:br>
              <a:rPr lang="en-US" sz="1100" dirty="0"/>
            </a:br>
            <a:endParaRPr lang="en-US" dirty="0">
              <a:solidFill>
                <a:schemeClr val="tx1"/>
              </a:solidFill>
            </a:endParaRPr>
          </a:p>
        </p:txBody>
      </p:sp>
      <p:sp>
        <p:nvSpPr>
          <p:cNvPr id="440331" name="Rectangle 11"/>
          <p:cNvSpPr>
            <a:spLocks noChangeArrowheads="1"/>
          </p:cNvSpPr>
          <p:nvPr/>
        </p:nvSpPr>
        <p:spPr bwMode="auto">
          <a:xfrm>
            <a:off x="0" y="3170039"/>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32" name="Rectangle 12"/>
          <p:cNvSpPr>
            <a:spLocks noChangeArrowheads="1"/>
          </p:cNvSpPr>
          <p:nvPr/>
        </p:nvSpPr>
        <p:spPr bwMode="auto">
          <a:xfrm>
            <a:off x="0" y="368796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33" name="Rectangle 13"/>
          <p:cNvSpPr>
            <a:spLocks noChangeArrowheads="1"/>
          </p:cNvSpPr>
          <p:nvPr/>
        </p:nvSpPr>
        <p:spPr bwMode="auto">
          <a:xfrm>
            <a:off x="0" y="3174504"/>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34" name="Rectangle 14"/>
          <p:cNvSpPr>
            <a:spLocks noChangeArrowheads="1"/>
          </p:cNvSpPr>
          <p:nvPr/>
        </p:nvSpPr>
        <p:spPr bwMode="auto">
          <a:xfrm>
            <a:off x="0" y="2143125"/>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35" name="Rectangle 15"/>
          <p:cNvSpPr>
            <a:spLocks noChangeArrowheads="1"/>
          </p:cNvSpPr>
          <p:nvPr/>
        </p:nvSpPr>
        <p:spPr bwMode="auto">
          <a:xfrm>
            <a:off x="0" y="1982391"/>
            <a:ext cx="161647" cy="357790"/>
          </a:xfrm>
          <a:prstGeom prst="rect">
            <a:avLst/>
          </a:prstGeom>
          <a:noFill/>
          <a:ln w="9525" algn="ctr">
            <a:noFill/>
            <a:miter lim="800000"/>
          </a:ln>
          <a:effectLst/>
        </p:spPr>
        <p:txBody>
          <a:bodyPr wrap="none" lIns="80010" tIns="40005" rIns="80010" bIns="40005" anchor="ctr">
            <a:spAutoFit/>
          </a:bodyPr>
          <a:lstStyle/>
          <a:p>
            <a:endParaRPr lang="en-IN"/>
          </a:p>
        </p:txBody>
      </p:sp>
      <p:sp>
        <p:nvSpPr>
          <p:cNvPr id="440363" name="Text Box 43"/>
          <p:cNvSpPr txBox="1">
            <a:spLocks noChangeArrowheads="1"/>
          </p:cNvSpPr>
          <p:nvPr/>
        </p:nvSpPr>
        <p:spPr bwMode="auto">
          <a:xfrm>
            <a:off x="2971800" y="609600"/>
            <a:ext cx="3158331" cy="357790"/>
          </a:xfrm>
          <a:prstGeom prst="rect">
            <a:avLst/>
          </a:prstGeom>
          <a:solidFill>
            <a:srgbClr val="F9F09F"/>
          </a:solidFill>
          <a:ln w="9525" algn="ctr">
            <a:noFill/>
            <a:miter lim="800000"/>
          </a:ln>
          <a:effectLst/>
        </p:spPr>
        <p:txBody>
          <a:bodyPr wrap="square" lIns="80010" tIns="40005" rIns="80010" bIns="40005">
            <a:spAutoFit/>
          </a:bodyPr>
          <a:lstStyle/>
          <a:p>
            <a:r>
              <a:rPr lang="en-US" dirty="0">
                <a:solidFill>
                  <a:srgbClr val="FF3399"/>
                </a:solidFill>
              </a:rPr>
              <a:t>Other Application of MCE</a:t>
            </a:r>
            <a:endParaRPr lang="en-US" dirty="0">
              <a:solidFill>
                <a:srgbClr val="FF3399"/>
              </a:solidFill>
            </a:endParaRPr>
          </a:p>
        </p:txBody>
      </p:sp>
      <p:sp>
        <p:nvSpPr>
          <p:cNvPr id="440364" name="Text Box 44"/>
          <p:cNvSpPr txBox="1">
            <a:spLocks noChangeArrowheads="1"/>
          </p:cNvSpPr>
          <p:nvPr/>
        </p:nvSpPr>
        <p:spPr bwMode="auto">
          <a:xfrm>
            <a:off x="714375" y="1721942"/>
            <a:ext cx="8031428" cy="634789"/>
          </a:xfrm>
          <a:prstGeom prst="rect">
            <a:avLst/>
          </a:prstGeom>
          <a:noFill/>
          <a:ln w="9525" algn="ctr">
            <a:noFill/>
            <a:miter lim="800000"/>
          </a:ln>
          <a:effectLst/>
        </p:spPr>
        <p:txBody>
          <a:bodyPr lIns="80010" tIns="40005" rIns="80010" bIns="40005">
            <a:spAutoFit/>
          </a:bodyPr>
          <a:lstStyle/>
          <a:p>
            <a:r>
              <a:rPr lang="en-US"/>
              <a:t>1. Magneto Caloric power Generation: Heat Input -&gt; Temperature Change </a:t>
            </a:r>
            <a:endParaRPr lang="en-US"/>
          </a:p>
          <a:p>
            <a:r>
              <a:rPr lang="en-US"/>
              <a:t>                                                                                  Magnetization Change</a:t>
            </a:r>
            <a:endParaRPr lang="en-US"/>
          </a:p>
        </p:txBody>
      </p:sp>
      <p:sp>
        <p:nvSpPr>
          <p:cNvPr id="440366" name="Text Box 46"/>
          <p:cNvSpPr txBox="1">
            <a:spLocks noChangeArrowheads="1"/>
          </p:cNvSpPr>
          <p:nvPr/>
        </p:nvSpPr>
        <p:spPr bwMode="auto">
          <a:xfrm>
            <a:off x="840052" y="2504778"/>
            <a:ext cx="3371116" cy="357790"/>
          </a:xfrm>
          <a:prstGeom prst="rect">
            <a:avLst/>
          </a:prstGeom>
          <a:noFill/>
          <a:ln w="9525" algn="ctr">
            <a:noFill/>
            <a:miter lim="800000"/>
          </a:ln>
          <a:effectLst/>
        </p:spPr>
        <p:txBody>
          <a:bodyPr wrap="none" lIns="80010" tIns="40005" rIns="80010" bIns="40005">
            <a:spAutoFit/>
          </a:bodyPr>
          <a:lstStyle/>
          <a:p>
            <a:r>
              <a:rPr lang="en-US"/>
              <a:t>2. Increase Efficiency of Solar Cells</a:t>
            </a:r>
            <a:endParaRPr lang="en-US"/>
          </a:p>
        </p:txBody>
      </p:sp>
      <p:sp>
        <p:nvSpPr>
          <p:cNvPr id="440367" name="Text Box 47"/>
          <p:cNvSpPr txBox="1">
            <a:spLocks noChangeArrowheads="1"/>
          </p:cNvSpPr>
          <p:nvPr/>
        </p:nvSpPr>
        <p:spPr bwMode="auto">
          <a:xfrm>
            <a:off x="903553" y="3216176"/>
            <a:ext cx="3938771" cy="357790"/>
          </a:xfrm>
          <a:prstGeom prst="rect">
            <a:avLst/>
          </a:prstGeom>
          <a:noFill/>
          <a:ln w="9525" algn="ctr">
            <a:noFill/>
            <a:miter lim="800000"/>
          </a:ln>
          <a:effectLst/>
        </p:spPr>
        <p:txBody>
          <a:bodyPr wrap="none" lIns="80010" tIns="40005" rIns="80010" bIns="40005">
            <a:spAutoFit/>
          </a:bodyPr>
          <a:lstStyle/>
          <a:p>
            <a:r>
              <a:rPr lang="en-US"/>
              <a:t>3. Thermo- Magnetic Mechanical Device</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51692" y="381001"/>
            <a:ext cx="8305800" cy="584727"/>
          </a:xfrm>
          <a:prstGeom prst="rect">
            <a:avLst/>
          </a:prstGeom>
          <a:noFill/>
          <a:ln w="9525">
            <a:noFill/>
            <a:miter lim="800000"/>
          </a:ln>
        </p:spPr>
        <p:txBody>
          <a:bodyPr lIns="0" tIns="76176" rIns="0" bIns="76176">
            <a:spAutoFit/>
          </a:bodyPr>
          <a:lstStyle/>
          <a:p>
            <a:pPr algn="l"/>
            <a:r>
              <a:rPr lang="en-US" sz="2800" b="1" dirty="0" smtClean="0">
                <a:solidFill>
                  <a:srgbClr val="009900"/>
                </a:solidFill>
                <a:cs typeface="Times New Roman" panose="02020603050405020304" pitchFamily="18" charset="0"/>
              </a:rPr>
              <a:t>THE PRIMARY TYPES OF OPTICAL STORAGE ARE:</a:t>
            </a:r>
            <a:endParaRPr lang="en-US" sz="2800" dirty="0">
              <a:solidFill>
                <a:srgbClr val="009900"/>
              </a:solidFill>
              <a:cs typeface="Times New Roman" panose="02020603050405020304" pitchFamily="18" charset="0"/>
            </a:endParaRPr>
          </a:p>
        </p:txBody>
      </p:sp>
      <p:sp>
        <p:nvSpPr>
          <p:cNvPr id="6147" name="Rectangle 3"/>
          <p:cNvSpPr>
            <a:spLocks noChangeArrowheads="1"/>
          </p:cNvSpPr>
          <p:nvPr/>
        </p:nvSpPr>
        <p:spPr bwMode="auto">
          <a:xfrm>
            <a:off x="0" y="1447801"/>
            <a:ext cx="8305800" cy="3693319"/>
          </a:xfrm>
          <a:prstGeom prst="rect">
            <a:avLst/>
          </a:prstGeom>
          <a:noFill/>
          <a:ln w="9525">
            <a:noFill/>
            <a:miter lim="800000"/>
          </a:ln>
        </p:spPr>
        <p:txBody>
          <a:bodyPr lIns="228528" tIns="0" rIns="0" bIns="0">
            <a:spAutoFit/>
          </a:bodyPr>
          <a:lstStyle/>
          <a:p>
            <a:pPr marL="1438275" indent="-523875" algn="l">
              <a:buFontTx/>
              <a:buChar char="•"/>
            </a:pPr>
            <a:r>
              <a:rPr lang="en-US" sz="2400" b="1" dirty="0">
                <a:solidFill>
                  <a:schemeClr val="tx2"/>
                </a:solidFill>
                <a:latin typeface="Times New Roman" panose="02020603050405020304" pitchFamily="18" charset="0"/>
                <a:cs typeface="Times New Roman" panose="02020603050405020304" pitchFamily="18" charset="0"/>
              </a:rPr>
              <a:t>Compact Disk Read-Only Memory (CD-ROM)</a:t>
            </a: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Digital Video Disk Read-Only Memory </a:t>
            </a: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r>
              <a:rPr lang="en-US" sz="2400" b="1" dirty="0">
                <a:solidFill>
                  <a:schemeClr val="tx2"/>
                </a:solidFill>
                <a:latin typeface="Times New Roman" panose="02020603050405020304" pitchFamily="18" charset="0"/>
                <a:cs typeface="Times New Roman" panose="02020603050405020304" pitchFamily="18" charset="0"/>
              </a:rPr>
              <a:t>	(DVD-ROM)</a:t>
            </a: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CD-Recordable (CD-R)</a:t>
            </a: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r>
              <a:rPr lang="en-US" sz="2400" b="1" dirty="0">
                <a:solidFill>
                  <a:schemeClr val="tx2"/>
                </a:solidFill>
                <a:latin typeface="Times New Roman" panose="02020603050405020304" pitchFamily="18" charset="0"/>
                <a:cs typeface="Times New Roman" panose="02020603050405020304" pitchFamily="18" charset="0"/>
              </a:rPr>
              <a:t>CD-Rewritable (CD-RW)</a:t>
            </a: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endParaRPr lang="en-US" sz="2400" b="1" dirty="0">
              <a:solidFill>
                <a:schemeClr val="tx2"/>
              </a:solidFill>
              <a:latin typeface="Times New Roman" panose="02020603050405020304" pitchFamily="18" charset="0"/>
              <a:cs typeface="Times New Roman" panose="02020603050405020304" pitchFamily="18" charset="0"/>
            </a:endParaRPr>
          </a:p>
          <a:p>
            <a:pPr marL="1438275" indent="-523875" algn="l" eaLnBrk="0" hangingPunct="0">
              <a:buFontTx/>
              <a:buChar char="•"/>
            </a:pPr>
            <a:r>
              <a:rPr lang="en-US" sz="2400" b="1" dirty="0" err="1">
                <a:solidFill>
                  <a:schemeClr val="tx2"/>
                </a:solidFill>
                <a:latin typeface="Times New Roman" panose="02020603050405020304" pitchFamily="18" charset="0"/>
                <a:cs typeface="Times New Roman" panose="02020603050405020304" pitchFamily="18" charset="0"/>
              </a:rPr>
              <a:t>PhotoCD</a:t>
            </a:r>
            <a:endParaRPr lang="en-US" sz="24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1"/>
          <p:cNvSpPr>
            <a:spLocks noGrp="1"/>
          </p:cNvSpPr>
          <p:nvPr>
            <p:ph type="dt" sz="half" idx="10"/>
          </p:nvPr>
        </p:nvSpPr>
        <p:spPr/>
        <p:txBody>
          <a:bodyPr/>
          <a:lstStyle/>
          <a:p>
            <a:fld id="{A792804E-8319-48E7-8FB1-89F5D0B89FD1}" type="datetime2">
              <a:rPr lang="en-US"/>
            </a:fld>
            <a:endParaRPr lang="en-US"/>
          </a:p>
        </p:txBody>
      </p:sp>
      <p:sp>
        <p:nvSpPr>
          <p:cNvPr id="9" name="Slide Number Placeholder 3"/>
          <p:cNvSpPr>
            <a:spLocks noGrp="1"/>
          </p:cNvSpPr>
          <p:nvPr>
            <p:ph type="sldNum" sz="quarter" idx="12"/>
          </p:nvPr>
        </p:nvSpPr>
        <p:spPr/>
        <p:txBody>
          <a:bodyPr/>
          <a:lstStyle/>
          <a:p>
            <a:fld id="{81E7E30C-6DCD-4216-9662-06A4AF2453EE}" type="slidenum">
              <a:rPr lang="en-US"/>
            </a:fld>
            <a:endParaRPr lang="en-US"/>
          </a:p>
        </p:txBody>
      </p:sp>
      <p:sp>
        <p:nvSpPr>
          <p:cNvPr id="530437" name="Rectangle 5"/>
          <p:cNvSpPr>
            <a:spLocks noChangeArrowheads="1"/>
          </p:cNvSpPr>
          <p:nvPr/>
        </p:nvSpPr>
        <p:spPr bwMode="auto">
          <a:xfrm>
            <a:off x="1447800" y="0"/>
            <a:ext cx="6477000" cy="758825"/>
          </a:xfrm>
          <a:prstGeom prst="rect">
            <a:avLst/>
          </a:prstGeom>
          <a:noFill/>
          <a:ln w="9525">
            <a:noFill/>
            <a:miter lim="800000"/>
          </a:ln>
          <a:effectLst/>
        </p:spPr>
        <p:txBody>
          <a:bodyPr lIns="83814" tIns="41907" rIns="83814" bIns="41907" anchor="ctr"/>
          <a:lstStyle/>
          <a:p>
            <a:pPr defTabSz="838200"/>
            <a:r>
              <a:rPr lang="en-US" sz="4000" dirty="0" err="1">
                <a:solidFill>
                  <a:schemeClr val="tx2"/>
                </a:solidFill>
              </a:rPr>
              <a:t>Nanomagnets</a:t>
            </a:r>
            <a:r>
              <a:rPr lang="en-US" sz="4000" dirty="0">
                <a:solidFill>
                  <a:schemeClr val="tx2"/>
                </a:solidFill>
              </a:rPr>
              <a:t> in Biology</a:t>
            </a:r>
            <a:endParaRPr lang="en-US" sz="4000" dirty="0">
              <a:solidFill>
                <a:schemeClr val="tx2"/>
              </a:solidFill>
            </a:endParaRPr>
          </a:p>
        </p:txBody>
      </p:sp>
      <p:sp>
        <p:nvSpPr>
          <p:cNvPr id="530438" name="Rectangle 6"/>
          <p:cNvSpPr>
            <a:spLocks noChangeArrowheads="1"/>
          </p:cNvSpPr>
          <p:nvPr/>
        </p:nvSpPr>
        <p:spPr bwMode="auto">
          <a:xfrm>
            <a:off x="649166" y="2339995"/>
            <a:ext cx="8127023" cy="3946525"/>
          </a:xfrm>
          <a:prstGeom prst="rect">
            <a:avLst/>
          </a:prstGeom>
          <a:noFill/>
          <a:ln w="9525">
            <a:noFill/>
            <a:miter lim="800000"/>
          </a:ln>
          <a:effectLst/>
        </p:spPr>
        <p:txBody>
          <a:bodyPr lIns="83814" tIns="41907" rIns="83814" bIns="41907"/>
          <a:lstStyle/>
          <a:p>
            <a:pPr marL="314325" indent="-314325" algn="l" defTabSz="838200">
              <a:lnSpc>
                <a:spcPct val="90000"/>
              </a:lnSpc>
              <a:spcBef>
                <a:spcPct val="20000"/>
              </a:spcBef>
              <a:buFontTx/>
              <a:buChar char="•"/>
            </a:pPr>
            <a:r>
              <a:rPr lang="en-US" sz="2000" dirty="0" err="1">
                <a:solidFill>
                  <a:schemeClr val="tx1"/>
                </a:solidFill>
              </a:rPr>
              <a:t>Nanomagnets</a:t>
            </a:r>
            <a:r>
              <a:rPr lang="en-US" sz="2000" dirty="0">
                <a:solidFill>
                  <a:schemeClr val="tx1"/>
                </a:solidFill>
              </a:rPr>
              <a:t> can be used to enhance signal from magnetic resonance imaging (MRI)</a:t>
            </a:r>
            <a:endParaRPr lang="en-US" sz="2000" dirty="0">
              <a:solidFill>
                <a:schemeClr val="tx1"/>
              </a:solidFill>
            </a:endParaRPr>
          </a:p>
          <a:p>
            <a:pPr marL="314325" indent="-314325" algn="l" defTabSz="838200">
              <a:lnSpc>
                <a:spcPct val="90000"/>
              </a:lnSpc>
              <a:spcBef>
                <a:spcPct val="20000"/>
              </a:spcBef>
              <a:buFontTx/>
              <a:buChar char="•"/>
            </a:pPr>
            <a:r>
              <a:rPr lang="en-US" sz="2000" dirty="0" err="1">
                <a:solidFill>
                  <a:schemeClr val="tx1"/>
                </a:solidFill>
              </a:rPr>
              <a:t>Diagonistics</a:t>
            </a:r>
            <a:r>
              <a:rPr lang="en-US" sz="2000" dirty="0">
                <a:solidFill>
                  <a:schemeClr val="tx1"/>
                </a:solidFill>
              </a:rPr>
              <a:t>, Separation of red blood cells from blood, Cancer cell from bone marrow.</a:t>
            </a:r>
            <a:endParaRPr lang="en-US" sz="2000" dirty="0">
              <a:solidFill>
                <a:schemeClr val="tx1"/>
              </a:solidFill>
            </a:endParaRPr>
          </a:p>
          <a:p>
            <a:pPr marL="314325" indent="-314325" algn="l" defTabSz="838200">
              <a:lnSpc>
                <a:spcPct val="90000"/>
              </a:lnSpc>
              <a:spcBef>
                <a:spcPct val="20000"/>
              </a:spcBef>
              <a:buFontTx/>
              <a:buChar char="•"/>
            </a:pPr>
            <a:r>
              <a:rPr lang="en-US" sz="2000" dirty="0">
                <a:solidFill>
                  <a:schemeClr val="tx1"/>
                </a:solidFill>
              </a:rPr>
              <a:t>Radioactive isotopes from food products</a:t>
            </a:r>
            <a:endParaRPr lang="en-US" sz="2000" dirty="0">
              <a:solidFill>
                <a:schemeClr val="tx1"/>
              </a:solidFill>
            </a:endParaRPr>
          </a:p>
          <a:p>
            <a:pPr marL="314325" indent="-314325" algn="l" defTabSz="838200">
              <a:lnSpc>
                <a:spcPct val="90000"/>
              </a:lnSpc>
              <a:spcBef>
                <a:spcPct val="20000"/>
              </a:spcBef>
              <a:buFontTx/>
              <a:buChar char="•"/>
            </a:pPr>
            <a:r>
              <a:rPr lang="en-US" sz="2000" dirty="0">
                <a:solidFill>
                  <a:schemeClr val="tx1"/>
                </a:solidFill>
              </a:rPr>
              <a:t>Immunoassays</a:t>
            </a:r>
            <a:endParaRPr lang="en-US" sz="2000" dirty="0">
              <a:solidFill>
                <a:schemeClr val="tx1"/>
              </a:solidFill>
            </a:endParaRPr>
          </a:p>
          <a:p>
            <a:pPr marL="314325" indent="-314325" algn="l" defTabSz="838200">
              <a:lnSpc>
                <a:spcPct val="90000"/>
              </a:lnSpc>
              <a:spcBef>
                <a:spcPct val="20000"/>
              </a:spcBef>
              <a:buFontTx/>
              <a:buChar char="•"/>
            </a:pPr>
            <a:r>
              <a:rPr lang="en-US" sz="2000" dirty="0">
                <a:solidFill>
                  <a:schemeClr val="tx1"/>
                </a:solidFill>
              </a:rPr>
              <a:t>Radio pharmaceutical</a:t>
            </a:r>
            <a:endParaRPr lang="en-US" sz="2000" dirty="0">
              <a:solidFill>
                <a:schemeClr val="tx1"/>
              </a:solidFill>
            </a:endParaRPr>
          </a:p>
          <a:p>
            <a:pPr marL="314325" indent="-314325" algn="l" defTabSz="838200">
              <a:lnSpc>
                <a:spcPct val="90000"/>
              </a:lnSpc>
              <a:spcBef>
                <a:spcPct val="20000"/>
              </a:spcBef>
              <a:buFontTx/>
              <a:buChar char="•"/>
            </a:pPr>
            <a:r>
              <a:rPr lang="en-US" sz="2000" dirty="0">
                <a:solidFill>
                  <a:schemeClr val="tx1"/>
                </a:solidFill>
              </a:rPr>
              <a:t>RNA &amp; DNA purification</a:t>
            </a:r>
            <a:endParaRPr lang="en-US" sz="2000" dirty="0">
              <a:solidFill>
                <a:schemeClr val="tx1"/>
              </a:solidFill>
            </a:endParaRPr>
          </a:p>
          <a:p>
            <a:pPr marL="314325" indent="-314325" algn="l" defTabSz="838200">
              <a:lnSpc>
                <a:spcPct val="90000"/>
              </a:lnSpc>
              <a:spcBef>
                <a:spcPct val="20000"/>
              </a:spcBef>
              <a:buFontTx/>
              <a:buChar char="•"/>
            </a:pPr>
            <a:r>
              <a:rPr lang="en-US" sz="2000" dirty="0">
                <a:solidFill>
                  <a:schemeClr val="tx1"/>
                </a:solidFill>
              </a:rPr>
              <a:t>By selecting particles of particular sizes, researchers then study specific parts of the body </a:t>
            </a:r>
            <a:endParaRPr lang="en-US" sz="2000" dirty="0">
              <a:solidFill>
                <a:schemeClr val="tx1"/>
              </a:solidFill>
            </a:endParaRPr>
          </a:p>
        </p:txBody>
      </p:sp>
      <p:sp>
        <p:nvSpPr>
          <p:cNvPr id="530439" name="Text Box 7"/>
          <p:cNvSpPr txBox="1">
            <a:spLocks noChangeArrowheads="1"/>
          </p:cNvSpPr>
          <p:nvPr/>
        </p:nvSpPr>
        <p:spPr bwMode="auto">
          <a:xfrm>
            <a:off x="438151" y="773113"/>
            <a:ext cx="8613531" cy="923330"/>
          </a:xfrm>
          <a:prstGeom prst="rect">
            <a:avLst/>
          </a:prstGeom>
          <a:noFill/>
          <a:ln w="9525" algn="ctr">
            <a:noFill/>
            <a:miter lim="800000"/>
          </a:ln>
          <a:effectLst/>
        </p:spPr>
        <p:txBody>
          <a:bodyPr>
            <a:spAutoFit/>
          </a:bodyPr>
          <a:lstStyle/>
          <a:p>
            <a:pPr algn="l" defTabSz="838200"/>
            <a:r>
              <a:rPr lang="en-US"/>
              <a:t>(The size of the particles can range from a few nanometers to several micrometers and thus is compatible with biological entities ranging from protiens (a few nm) to cells and bacteria (several </a:t>
            </a:r>
            <a:r>
              <a:rPr lang="en-US">
                <a:sym typeface="Symbol" panose="05050102010706020507" pitchFamily="18" charset="2"/>
              </a:rPr>
              <a:t>m))</a:t>
            </a:r>
            <a:endParaRPr lang="en-US">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z="1800" smtClean="0">
                <a:latin typeface="+mj-lt"/>
              </a:rPr>
            </a:fld>
            <a:endParaRPr lang="en-US" sz="1800">
              <a:latin typeface="+mj-lt"/>
            </a:endParaRPr>
          </a:p>
        </p:txBody>
      </p:sp>
      <p:sp>
        <p:nvSpPr>
          <p:cNvPr id="3" name="Slide Number Placeholder 2"/>
          <p:cNvSpPr>
            <a:spLocks noGrp="1"/>
          </p:cNvSpPr>
          <p:nvPr>
            <p:ph type="sldNum" sz="quarter" idx="12"/>
          </p:nvPr>
        </p:nvSpPr>
        <p:spPr/>
        <p:txBody>
          <a:bodyPr/>
          <a:lstStyle/>
          <a:p>
            <a:fld id="{DA95110C-2E64-4BEC-B661-354703C23E16}" type="slidenum">
              <a:rPr lang="en-US" sz="1800" smtClean="0">
                <a:latin typeface="+mj-lt"/>
              </a:rPr>
            </a:fld>
            <a:endParaRPr lang="en-US" sz="1800">
              <a:latin typeface="+mj-lt"/>
            </a:endParaRPr>
          </a:p>
        </p:txBody>
      </p:sp>
      <p:pic>
        <p:nvPicPr>
          <p:cNvPr id="5122" name="Picture 2"/>
          <p:cNvPicPr>
            <a:picLocks noChangeAspect="1" noChangeArrowheads="1"/>
          </p:cNvPicPr>
          <p:nvPr/>
        </p:nvPicPr>
        <p:blipFill>
          <a:blip r:embed="rId1"/>
          <a:srcRect/>
          <a:stretch>
            <a:fillRect/>
          </a:stretch>
        </p:blipFill>
        <p:spPr bwMode="auto">
          <a:xfrm>
            <a:off x="0" y="4800600"/>
            <a:ext cx="1336431" cy="1447800"/>
          </a:xfrm>
          <a:prstGeom prst="rect">
            <a:avLst/>
          </a:prstGeom>
          <a:noFill/>
          <a:ln w="9525">
            <a:noFill/>
            <a:miter lim="800000"/>
            <a:headEnd/>
            <a:tailEnd/>
          </a:ln>
          <a:effectLst/>
        </p:spPr>
      </p:pic>
      <p:sp>
        <p:nvSpPr>
          <p:cNvPr id="5" name="Rectangle 4"/>
          <p:cNvSpPr/>
          <p:nvPr/>
        </p:nvSpPr>
        <p:spPr>
          <a:xfrm>
            <a:off x="1758462" y="5411450"/>
            <a:ext cx="7385538" cy="923330"/>
          </a:xfrm>
          <a:prstGeom prst="rect">
            <a:avLst/>
          </a:prstGeom>
        </p:spPr>
        <p:txBody>
          <a:bodyPr wrap="square">
            <a:spAutoFit/>
          </a:bodyPr>
          <a:lstStyle/>
          <a:p>
            <a:pPr algn="l"/>
            <a:r>
              <a:rPr lang="en-US" sz="1800" dirty="0" err="1" smtClean="0">
                <a:latin typeface="+mj-lt"/>
              </a:rPr>
              <a:t>Nanoparticles</a:t>
            </a:r>
            <a:r>
              <a:rPr lang="en-US" sz="1800" dirty="0" smtClean="0">
                <a:latin typeface="+mj-lt"/>
              </a:rPr>
              <a:t> with </a:t>
            </a:r>
            <a:r>
              <a:rPr lang="en-US" sz="1800" dirty="0" err="1" smtClean="0">
                <a:latin typeface="+mj-lt"/>
              </a:rPr>
              <a:t>superparamagnetic</a:t>
            </a:r>
            <a:r>
              <a:rPr lang="en-US" sz="1800" dirty="0" smtClean="0">
                <a:latin typeface="+mj-lt"/>
              </a:rPr>
              <a:t> properties can also be useful as a contrast agent in MRI applications. Currently paramagnetic substances like Gadolinium are used to enhance contrast on MRI images.</a:t>
            </a:r>
            <a:endParaRPr lang="en-US" sz="1800" dirty="0">
              <a:latin typeface="+mj-lt"/>
            </a:endParaRPr>
          </a:p>
        </p:txBody>
      </p:sp>
      <p:sp>
        <p:nvSpPr>
          <p:cNvPr id="6" name="Rectangle 5"/>
          <p:cNvSpPr/>
          <p:nvPr/>
        </p:nvSpPr>
        <p:spPr>
          <a:xfrm>
            <a:off x="0" y="2819400"/>
            <a:ext cx="3446585" cy="840230"/>
          </a:xfrm>
          <a:prstGeom prst="rect">
            <a:avLst/>
          </a:prstGeom>
        </p:spPr>
        <p:txBody>
          <a:bodyPr wrap="square">
            <a:spAutoFit/>
          </a:bodyPr>
          <a:lstStyle/>
          <a:p>
            <a:pPr marL="314325" indent="-314325" algn="l" defTabSz="838200">
              <a:lnSpc>
                <a:spcPct val="90000"/>
              </a:lnSpc>
              <a:spcBef>
                <a:spcPct val="20000"/>
              </a:spcBef>
            </a:pPr>
            <a:r>
              <a:rPr lang="en-US" sz="1800" b="1" dirty="0" err="1" smtClean="0">
                <a:solidFill>
                  <a:schemeClr val="tx1"/>
                </a:solidFill>
                <a:latin typeface="+mj-lt"/>
              </a:rPr>
              <a:t>Nanomagnets</a:t>
            </a:r>
            <a:r>
              <a:rPr lang="en-US" sz="1800" b="1" dirty="0" smtClean="0">
                <a:solidFill>
                  <a:schemeClr val="tx1"/>
                </a:solidFill>
                <a:latin typeface="+mj-lt"/>
              </a:rPr>
              <a:t> can be used to enhance signal from magnetic resonance imaging (MRI)</a:t>
            </a:r>
            <a:endParaRPr lang="en-US" sz="1800" b="1" dirty="0">
              <a:solidFill>
                <a:schemeClr val="tx1"/>
              </a:solidFill>
              <a:latin typeface="+mj-lt"/>
            </a:endParaRPr>
          </a:p>
        </p:txBody>
      </p:sp>
      <p:sp>
        <p:nvSpPr>
          <p:cNvPr id="7" name="TextBox 6"/>
          <p:cNvSpPr txBox="1"/>
          <p:nvPr/>
        </p:nvSpPr>
        <p:spPr>
          <a:xfrm>
            <a:off x="0" y="685801"/>
            <a:ext cx="9144001" cy="1754326"/>
          </a:xfrm>
          <a:prstGeom prst="rect">
            <a:avLst/>
          </a:prstGeom>
          <a:noFill/>
        </p:spPr>
        <p:txBody>
          <a:bodyPr wrap="square" rtlCol="0">
            <a:spAutoFit/>
          </a:bodyPr>
          <a:lstStyle/>
          <a:p>
            <a:pPr algn="l"/>
            <a:r>
              <a:rPr lang="en-US" sz="1800" dirty="0" smtClean="0">
                <a:solidFill>
                  <a:srgbClr val="FF0000"/>
                </a:solidFill>
                <a:latin typeface="+mj-lt"/>
              </a:rPr>
              <a:t>Body tissue contains lots of water-&gt; protons -&gt; aligns with the application of large magnetic field. Protons align with the application of magnetic field.</a:t>
            </a:r>
            <a:endParaRPr lang="en-US" sz="1800" dirty="0" smtClean="0">
              <a:solidFill>
                <a:srgbClr val="FF0000"/>
              </a:solidFill>
              <a:latin typeface="+mj-lt"/>
            </a:endParaRPr>
          </a:p>
          <a:p>
            <a:pPr algn="l"/>
            <a:r>
              <a:rPr lang="en-US" sz="1800" dirty="0" smtClean="0">
                <a:solidFill>
                  <a:srgbClr val="0070C0"/>
                </a:solidFill>
                <a:latin typeface="+mj-lt"/>
              </a:rPr>
              <a:t>A radio frequency electromagnetic wave is applied to flip the spin of the proton which is a resonance frequency. Now remove the RF signal, the spin returns back to the original position by flipping with a RF frequency. By measuring this RF signal one can image.</a:t>
            </a:r>
            <a:endParaRPr lang="en-US" sz="1800" dirty="0" smtClean="0">
              <a:solidFill>
                <a:srgbClr val="0070C0"/>
              </a:solidFill>
              <a:latin typeface="+mj-lt"/>
            </a:endParaRPr>
          </a:p>
          <a:p>
            <a:pPr algn="l"/>
            <a:endParaRPr lang="en-US" sz="1800" dirty="0">
              <a:latin typeface="+mj-lt"/>
            </a:endParaRPr>
          </a:p>
        </p:txBody>
      </p:sp>
      <p:pic>
        <p:nvPicPr>
          <p:cNvPr id="5123" name="Picture 3"/>
          <p:cNvPicPr>
            <a:picLocks noChangeAspect="1" noChangeArrowheads="1"/>
          </p:cNvPicPr>
          <p:nvPr/>
        </p:nvPicPr>
        <p:blipFill>
          <a:blip r:embed="rId2"/>
          <a:srcRect/>
          <a:stretch>
            <a:fillRect/>
          </a:stretch>
        </p:blipFill>
        <p:spPr bwMode="auto">
          <a:xfrm>
            <a:off x="3165231" y="2490788"/>
            <a:ext cx="3516923" cy="2931914"/>
          </a:xfrm>
          <a:prstGeom prst="rect">
            <a:avLst/>
          </a:prstGeom>
          <a:noFill/>
          <a:ln w="9525">
            <a:noFill/>
            <a:miter lim="800000"/>
            <a:headEnd/>
            <a:tailEnd/>
          </a:ln>
          <a:effectLst/>
        </p:spPr>
      </p:pic>
      <p:sp>
        <p:nvSpPr>
          <p:cNvPr id="9" name="Rectangle 8"/>
          <p:cNvSpPr/>
          <p:nvPr/>
        </p:nvSpPr>
        <p:spPr>
          <a:xfrm>
            <a:off x="0" y="1"/>
            <a:ext cx="8862646" cy="646331"/>
          </a:xfrm>
          <a:prstGeom prst="rect">
            <a:avLst/>
          </a:prstGeom>
        </p:spPr>
        <p:txBody>
          <a:bodyPr wrap="square">
            <a:spAutoFit/>
          </a:bodyPr>
          <a:lstStyle/>
          <a:p>
            <a:r>
              <a:rPr lang="en-US" sz="1800" b="1" dirty="0" smtClean="0">
                <a:latin typeface="+mj-lt"/>
              </a:rPr>
              <a:t>Magnetic resonance imaging</a:t>
            </a:r>
            <a:r>
              <a:rPr lang="en-US" sz="1800" dirty="0" smtClean="0">
                <a:latin typeface="+mj-lt"/>
              </a:rPr>
              <a:t> (</a:t>
            </a:r>
            <a:r>
              <a:rPr lang="en-US" sz="1800" b="1" dirty="0" smtClean="0">
                <a:latin typeface="+mj-lt"/>
              </a:rPr>
              <a:t>MRI</a:t>
            </a:r>
            <a:r>
              <a:rPr lang="en-US" sz="1800" dirty="0" smtClean="0">
                <a:latin typeface="+mj-lt"/>
              </a:rPr>
              <a:t>), </a:t>
            </a:r>
            <a:r>
              <a:rPr lang="en-US" sz="1800" b="1" dirty="0" smtClean="0">
                <a:latin typeface="+mj-lt"/>
              </a:rPr>
              <a:t>nuclear magnetic resonance imaging</a:t>
            </a:r>
            <a:r>
              <a:rPr lang="en-US" sz="1800" dirty="0" smtClean="0">
                <a:latin typeface="+mj-lt"/>
              </a:rPr>
              <a:t> (</a:t>
            </a:r>
            <a:r>
              <a:rPr lang="en-US" sz="1800" b="1" dirty="0" smtClean="0">
                <a:latin typeface="+mj-lt"/>
              </a:rPr>
              <a:t>NMRI</a:t>
            </a:r>
            <a:r>
              <a:rPr lang="en-US" sz="1800" dirty="0" smtClean="0">
                <a:latin typeface="+mj-lt"/>
              </a:rPr>
              <a:t>), or </a:t>
            </a:r>
            <a:r>
              <a:rPr lang="en-US" sz="1800" b="1" dirty="0" smtClean="0">
                <a:latin typeface="+mj-lt"/>
              </a:rPr>
              <a:t>magnetic resonance tomography</a:t>
            </a:r>
            <a:r>
              <a:rPr lang="en-US" sz="1800" dirty="0" smtClean="0">
                <a:latin typeface="+mj-lt"/>
              </a:rPr>
              <a:t> (</a:t>
            </a:r>
            <a:r>
              <a:rPr lang="en-US" sz="1800" b="1" dirty="0" smtClean="0">
                <a:latin typeface="+mj-lt"/>
              </a:rPr>
              <a:t>MRT</a:t>
            </a:r>
            <a:r>
              <a:rPr lang="en-US" sz="1800" dirty="0" smtClean="0">
                <a:latin typeface="+mj-lt"/>
              </a:rPr>
              <a:t>)</a:t>
            </a:r>
            <a:endParaRPr lang="en-US" sz="1800" dirty="0">
              <a:latin typeface="+mj-lt"/>
            </a:endParaRPr>
          </a:p>
        </p:txBody>
      </p:sp>
      <p:sp>
        <p:nvSpPr>
          <p:cNvPr id="10" name="Rectangle 9"/>
          <p:cNvSpPr/>
          <p:nvPr/>
        </p:nvSpPr>
        <p:spPr>
          <a:xfrm>
            <a:off x="6471138" y="2590801"/>
            <a:ext cx="2672862" cy="1754326"/>
          </a:xfrm>
          <a:prstGeom prst="rect">
            <a:avLst/>
          </a:prstGeom>
        </p:spPr>
        <p:txBody>
          <a:bodyPr wrap="square">
            <a:spAutoFit/>
          </a:bodyPr>
          <a:lstStyle/>
          <a:p>
            <a:pPr algn="l"/>
            <a:r>
              <a:rPr lang="en-US" sz="1800" b="1" dirty="0" smtClean="0">
                <a:latin typeface="+mj-lt"/>
              </a:rPr>
              <a:t>MRI contrast agents may be injected intravenously to enhance the appearance of blood vessels, tumors or inflammation.</a:t>
            </a:r>
            <a:endParaRPr lang="en-US" sz="1800" b="1" dirty="0">
              <a:latin typeface="+mj-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latin typeface="+mj-lt"/>
              </a:rPr>
            </a:fld>
            <a:endParaRPr lang="en-US">
              <a:latin typeface="+mj-lt"/>
            </a:endParaRPr>
          </a:p>
        </p:txBody>
      </p:sp>
      <p:sp>
        <p:nvSpPr>
          <p:cNvPr id="3" name="Slide Number Placeholder 2"/>
          <p:cNvSpPr>
            <a:spLocks noGrp="1"/>
          </p:cNvSpPr>
          <p:nvPr>
            <p:ph type="sldNum" sz="quarter" idx="12"/>
          </p:nvPr>
        </p:nvSpPr>
        <p:spPr/>
        <p:txBody>
          <a:bodyPr/>
          <a:lstStyle/>
          <a:p>
            <a:fld id="{DA95110C-2E64-4BEC-B661-354703C23E16}" type="slidenum">
              <a:rPr lang="en-US" smtClean="0">
                <a:latin typeface="+mj-lt"/>
              </a:rPr>
            </a:fld>
            <a:endParaRPr lang="en-US">
              <a:latin typeface="+mj-lt"/>
            </a:endParaRPr>
          </a:p>
        </p:txBody>
      </p:sp>
      <p:sp>
        <p:nvSpPr>
          <p:cNvPr id="4" name="Rectangle 3"/>
          <p:cNvSpPr/>
          <p:nvPr/>
        </p:nvSpPr>
        <p:spPr>
          <a:xfrm>
            <a:off x="1406769" y="0"/>
            <a:ext cx="7526215" cy="757130"/>
          </a:xfrm>
          <a:prstGeom prst="rect">
            <a:avLst/>
          </a:prstGeom>
        </p:spPr>
        <p:txBody>
          <a:bodyPr wrap="square">
            <a:spAutoFit/>
          </a:bodyPr>
          <a:lstStyle/>
          <a:p>
            <a:pPr marL="314325" indent="-314325" algn="l" defTabSz="838200">
              <a:lnSpc>
                <a:spcPct val="90000"/>
              </a:lnSpc>
              <a:spcBef>
                <a:spcPct val="20000"/>
              </a:spcBef>
            </a:pPr>
            <a:r>
              <a:rPr lang="en-US" sz="2400" b="1" dirty="0" smtClean="0">
                <a:solidFill>
                  <a:srgbClr val="C00000"/>
                </a:solidFill>
                <a:latin typeface="+mj-lt"/>
              </a:rPr>
              <a:t>RADIOACTIVE ISOTOPES FROM FOOD PRODUCTS</a:t>
            </a:r>
            <a:endParaRPr lang="en-US" sz="2400" b="1" dirty="0">
              <a:solidFill>
                <a:srgbClr val="C00000"/>
              </a:solidFill>
              <a:latin typeface="+mj-lt"/>
            </a:endParaRPr>
          </a:p>
        </p:txBody>
      </p:sp>
      <p:sp>
        <p:nvSpPr>
          <p:cNvPr id="5" name="TextBox 4"/>
          <p:cNvSpPr txBox="1"/>
          <p:nvPr/>
        </p:nvSpPr>
        <p:spPr>
          <a:xfrm>
            <a:off x="422031" y="990601"/>
            <a:ext cx="261610" cy="461665"/>
          </a:xfrm>
          <a:prstGeom prst="rect">
            <a:avLst/>
          </a:prstGeom>
          <a:noFill/>
        </p:spPr>
        <p:txBody>
          <a:bodyPr wrap="none" rtlCol="0">
            <a:spAutoFit/>
          </a:bodyPr>
          <a:lstStyle/>
          <a:p>
            <a:r>
              <a:rPr lang="en-US" dirty="0" smtClean="0">
                <a:latin typeface="+mj-lt"/>
              </a:rPr>
              <a:t> </a:t>
            </a:r>
            <a:endParaRPr lang="en-US" dirty="0">
              <a:latin typeface="+mj-lt"/>
            </a:endParaRPr>
          </a:p>
        </p:txBody>
      </p:sp>
      <p:sp>
        <p:nvSpPr>
          <p:cNvPr id="6" name="Rectangle 5"/>
          <p:cNvSpPr/>
          <p:nvPr/>
        </p:nvSpPr>
        <p:spPr>
          <a:xfrm>
            <a:off x="281354" y="533401"/>
            <a:ext cx="8862646" cy="2677656"/>
          </a:xfrm>
          <a:prstGeom prst="rect">
            <a:avLst/>
          </a:prstGeom>
        </p:spPr>
        <p:txBody>
          <a:bodyPr wrap="square">
            <a:spAutoFit/>
          </a:bodyPr>
          <a:lstStyle/>
          <a:p>
            <a:pPr algn="l"/>
            <a:r>
              <a:rPr lang="en-US" sz="2800" dirty="0" smtClean="0">
                <a:latin typeface="+mj-lt"/>
              </a:rPr>
              <a:t>Nuclear techniques are uniquely tailored for the determination of food provenance. These methodologies used for traceability and authentication of food and have the potential to be applied in many developing countries, thereby enhancing their capacities to improve food safety and quality. </a:t>
            </a:r>
            <a:endParaRPr lang="en-US" sz="2800" dirty="0">
              <a:latin typeface="+mj-lt"/>
            </a:endParaRPr>
          </a:p>
        </p:txBody>
      </p:sp>
      <p:sp>
        <p:nvSpPr>
          <p:cNvPr id="7" name="Rectangle 6"/>
          <p:cNvSpPr/>
          <p:nvPr/>
        </p:nvSpPr>
        <p:spPr>
          <a:xfrm>
            <a:off x="0" y="3084494"/>
            <a:ext cx="9144000" cy="954107"/>
          </a:xfrm>
          <a:prstGeom prst="rect">
            <a:avLst/>
          </a:prstGeom>
        </p:spPr>
        <p:txBody>
          <a:bodyPr wrap="square">
            <a:spAutoFit/>
          </a:bodyPr>
          <a:lstStyle/>
          <a:p>
            <a:r>
              <a:rPr lang="en-US" sz="2800" dirty="0" smtClean="0">
                <a:latin typeface="+mj-lt"/>
              </a:rPr>
              <a:t>(hydrogen-2/ hydrogen-1, nitrogen-15/ nitrogen-14, carbon-13/ carbon-12, oxygen-18/ oxygen-16)</a:t>
            </a:r>
            <a:endParaRPr lang="en-US" sz="2800" dirty="0">
              <a:latin typeface="+mj-lt"/>
            </a:endParaRPr>
          </a:p>
        </p:txBody>
      </p:sp>
      <p:sp>
        <p:nvSpPr>
          <p:cNvPr id="8" name="Rectangle 7"/>
          <p:cNvSpPr/>
          <p:nvPr/>
        </p:nvSpPr>
        <p:spPr>
          <a:xfrm>
            <a:off x="281354" y="4280118"/>
            <a:ext cx="8862646" cy="2246769"/>
          </a:xfrm>
          <a:prstGeom prst="rect">
            <a:avLst/>
          </a:prstGeom>
        </p:spPr>
        <p:txBody>
          <a:bodyPr wrap="square">
            <a:spAutoFit/>
          </a:bodyPr>
          <a:lstStyle/>
          <a:p>
            <a:pPr algn="l"/>
            <a:r>
              <a:rPr lang="en-US" sz="2800" dirty="0" smtClean="0">
                <a:latin typeface="+mj-lt"/>
              </a:rPr>
              <a:t>Nuclear magnetic resonance, coupled with isotopic ratio mass spectrometry (NMR/IRMS) and sites </a:t>
            </a:r>
            <a:r>
              <a:rPr lang="en-US" sz="2800" dirty="0" err="1" smtClean="0">
                <a:latin typeface="+mj-lt"/>
              </a:rPr>
              <a:t>pecific</a:t>
            </a:r>
            <a:r>
              <a:rPr lang="en-US" sz="2800" dirty="0" smtClean="0">
                <a:latin typeface="+mj-lt"/>
              </a:rPr>
              <a:t> natural isotope fractionation by nuclear resonance (SNIF-NMR), are the two main methods to determine the ratios of stable isotopes.</a:t>
            </a:r>
            <a:endParaRPr lang="en-US" sz="2800" dirty="0">
              <a:latin typeface="+mj-lt"/>
            </a:endParaRPr>
          </a:p>
        </p:txBody>
      </p:sp>
      <p:sp>
        <p:nvSpPr>
          <p:cNvPr id="9" name="TextBox 8"/>
          <p:cNvSpPr txBox="1"/>
          <p:nvPr/>
        </p:nvSpPr>
        <p:spPr>
          <a:xfrm>
            <a:off x="1471387" y="6396335"/>
            <a:ext cx="7672613" cy="461665"/>
          </a:xfrm>
          <a:prstGeom prst="rect">
            <a:avLst/>
          </a:prstGeom>
          <a:noFill/>
        </p:spPr>
        <p:txBody>
          <a:bodyPr wrap="none" rtlCol="0">
            <a:spAutoFit/>
          </a:bodyPr>
          <a:lstStyle/>
          <a:p>
            <a:r>
              <a:rPr lang="en-US" b="1" dirty="0" smtClean="0">
                <a:solidFill>
                  <a:srgbClr val="C00000"/>
                </a:solidFill>
                <a:latin typeface="+mj-lt"/>
              </a:rPr>
              <a:t>CONTRAST AGENT MAGNETIC NANOMATERIALS</a:t>
            </a:r>
            <a:endParaRPr lang="en-US" b="1" dirty="0">
              <a:solidFill>
                <a:srgbClr val="C00000"/>
              </a:solidFill>
              <a:latin typeface="+mj-l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latin typeface="+mj-lt"/>
              </a:rPr>
            </a:fld>
            <a:endParaRPr lang="en-US">
              <a:latin typeface="+mj-lt"/>
            </a:endParaRPr>
          </a:p>
        </p:txBody>
      </p:sp>
      <p:sp>
        <p:nvSpPr>
          <p:cNvPr id="3" name="Slide Number Placeholder 2"/>
          <p:cNvSpPr>
            <a:spLocks noGrp="1"/>
          </p:cNvSpPr>
          <p:nvPr>
            <p:ph type="sldNum" sz="quarter" idx="12"/>
          </p:nvPr>
        </p:nvSpPr>
        <p:spPr/>
        <p:txBody>
          <a:bodyPr/>
          <a:lstStyle/>
          <a:p>
            <a:fld id="{DA95110C-2E64-4BEC-B661-354703C23E16}" type="slidenum">
              <a:rPr lang="en-US" smtClean="0">
                <a:latin typeface="+mj-lt"/>
              </a:rPr>
            </a:fld>
            <a:endParaRPr lang="en-US">
              <a:latin typeface="+mj-lt"/>
            </a:endParaRPr>
          </a:p>
        </p:txBody>
      </p:sp>
      <p:sp>
        <p:nvSpPr>
          <p:cNvPr id="4" name="Rectangle 3"/>
          <p:cNvSpPr/>
          <p:nvPr/>
        </p:nvSpPr>
        <p:spPr>
          <a:xfrm>
            <a:off x="0" y="685800"/>
            <a:ext cx="8932985" cy="1569660"/>
          </a:xfrm>
          <a:prstGeom prst="rect">
            <a:avLst/>
          </a:prstGeom>
        </p:spPr>
        <p:txBody>
          <a:bodyPr wrap="square">
            <a:spAutoFit/>
          </a:bodyPr>
          <a:lstStyle/>
          <a:p>
            <a:pPr algn="l"/>
            <a:r>
              <a:rPr lang="en-US" sz="3200" b="1" dirty="0" smtClean="0">
                <a:solidFill>
                  <a:srgbClr val="0070C0"/>
                </a:solidFill>
                <a:latin typeface="+mj-lt"/>
              </a:rPr>
              <a:t>plasma cell myeloma</a:t>
            </a:r>
            <a:r>
              <a:rPr lang="en-US" sz="3200" dirty="0" smtClean="0">
                <a:solidFill>
                  <a:srgbClr val="0070C0"/>
                </a:solidFill>
                <a:latin typeface="+mj-lt"/>
              </a:rPr>
              <a:t> or </a:t>
            </a:r>
            <a:r>
              <a:rPr lang="en-US" sz="3200" b="1" dirty="0" err="1" smtClean="0">
                <a:solidFill>
                  <a:srgbClr val="0070C0"/>
                </a:solidFill>
                <a:latin typeface="+mj-lt"/>
              </a:rPr>
              <a:t>Kahler's</a:t>
            </a:r>
            <a:r>
              <a:rPr lang="en-US" sz="3200" b="1" dirty="0" smtClean="0">
                <a:solidFill>
                  <a:srgbClr val="0070C0"/>
                </a:solidFill>
                <a:latin typeface="+mj-lt"/>
              </a:rPr>
              <a:t> disease,</a:t>
            </a:r>
            <a:r>
              <a:rPr lang="en-US" sz="3200" dirty="0" smtClean="0">
                <a:solidFill>
                  <a:srgbClr val="0070C0"/>
                </a:solidFill>
                <a:latin typeface="+mj-lt"/>
              </a:rPr>
              <a:t>  is a cancer of plasma cells , a type of white blood cell normally responsible for producing antibodies</a:t>
            </a:r>
            <a:endParaRPr lang="en-US" sz="3200" dirty="0">
              <a:solidFill>
                <a:srgbClr val="0070C0"/>
              </a:solidFill>
              <a:latin typeface="+mj-lt"/>
            </a:endParaRPr>
          </a:p>
        </p:txBody>
      </p:sp>
      <p:sp>
        <p:nvSpPr>
          <p:cNvPr id="5" name="Rectangle 4"/>
          <p:cNvSpPr/>
          <p:nvPr/>
        </p:nvSpPr>
        <p:spPr>
          <a:xfrm>
            <a:off x="0" y="2514601"/>
            <a:ext cx="9144000" cy="2062103"/>
          </a:xfrm>
          <a:prstGeom prst="rect">
            <a:avLst/>
          </a:prstGeom>
        </p:spPr>
        <p:txBody>
          <a:bodyPr wrap="square">
            <a:spAutoFit/>
          </a:bodyPr>
          <a:lstStyle/>
          <a:p>
            <a:pPr algn="l"/>
            <a:r>
              <a:rPr lang="en-US" sz="3200" dirty="0" smtClean="0">
                <a:latin typeface="+mj-lt"/>
              </a:rPr>
              <a:t>Myeloma is diagnosed with blood tests, bone marrow examination, urine protein electrophoresis, and X-rays of commonly involved bones.</a:t>
            </a:r>
            <a:endParaRPr lang="en-US" sz="3200" dirty="0" smtClean="0">
              <a:latin typeface="+mj-lt"/>
            </a:endParaRPr>
          </a:p>
          <a:p>
            <a:r>
              <a:rPr lang="en-US" sz="3200" dirty="0" smtClean="0">
                <a:solidFill>
                  <a:srgbClr val="C00000"/>
                </a:solidFill>
                <a:latin typeface="+mj-lt"/>
              </a:rPr>
              <a:t> NOT CURABLE</a:t>
            </a:r>
            <a:endParaRPr lang="en-US" sz="3200" dirty="0">
              <a:solidFill>
                <a:srgbClr val="C00000"/>
              </a:solidFill>
              <a:latin typeface="+mj-lt"/>
            </a:endParaRPr>
          </a:p>
        </p:txBody>
      </p:sp>
      <p:sp>
        <p:nvSpPr>
          <p:cNvPr id="6" name="Rectangle 5"/>
          <p:cNvSpPr/>
          <p:nvPr/>
        </p:nvSpPr>
        <p:spPr>
          <a:xfrm>
            <a:off x="0" y="0"/>
            <a:ext cx="8721969" cy="757130"/>
          </a:xfrm>
          <a:prstGeom prst="rect">
            <a:avLst/>
          </a:prstGeom>
        </p:spPr>
        <p:txBody>
          <a:bodyPr wrap="square">
            <a:spAutoFit/>
          </a:bodyPr>
          <a:lstStyle/>
          <a:p>
            <a:pPr marL="314325" indent="-314325" defTabSz="838200">
              <a:lnSpc>
                <a:spcPct val="90000"/>
              </a:lnSpc>
              <a:spcBef>
                <a:spcPct val="20000"/>
              </a:spcBef>
            </a:pPr>
            <a:r>
              <a:rPr lang="en-US" sz="2400" dirty="0" err="1" smtClean="0">
                <a:solidFill>
                  <a:schemeClr val="tx1"/>
                </a:solidFill>
                <a:latin typeface="+mj-lt"/>
              </a:rPr>
              <a:t>Diagonistics</a:t>
            </a:r>
            <a:r>
              <a:rPr lang="en-US" sz="2400" dirty="0" smtClean="0">
                <a:solidFill>
                  <a:schemeClr val="tx1"/>
                </a:solidFill>
                <a:latin typeface="+mj-lt"/>
              </a:rPr>
              <a:t>, Separation of red blood cells from blood, Cancer cell from bone marrow.</a:t>
            </a:r>
            <a:endParaRPr lang="en-US" sz="2400" dirty="0">
              <a:solidFill>
                <a:schemeClr val="tx1"/>
              </a:solidFill>
              <a:latin typeface="+mj-lt"/>
            </a:endParaRPr>
          </a:p>
        </p:txBody>
      </p:sp>
      <p:sp>
        <p:nvSpPr>
          <p:cNvPr id="7" name="TextBox 6"/>
          <p:cNvSpPr txBox="1"/>
          <p:nvPr/>
        </p:nvSpPr>
        <p:spPr>
          <a:xfrm>
            <a:off x="773722" y="5105400"/>
            <a:ext cx="7298740" cy="400110"/>
          </a:xfrm>
          <a:prstGeom prst="rect">
            <a:avLst/>
          </a:prstGeom>
          <a:noFill/>
        </p:spPr>
        <p:txBody>
          <a:bodyPr wrap="square" rtlCol="0">
            <a:spAutoFit/>
          </a:bodyPr>
          <a:lstStyle/>
          <a:p>
            <a:r>
              <a:rPr lang="en-US" sz="2000" dirty="0" smtClean="0">
                <a:latin typeface="+mj-lt"/>
              </a:rPr>
              <a:t>But </a:t>
            </a:r>
            <a:r>
              <a:rPr lang="en-US" sz="2000" dirty="0" err="1" smtClean="0">
                <a:latin typeface="+mj-lt"/>
              </a:rPr>
              <a:t>Nanomagnets</a:t>
            </a:r>
            <a:r>
              <a:rPr lang="en-US" sz="2000" dirty="0" smtClean="0">
                <a:latin typeface="+mj-lt"/>
              </a:rPr>
              <a:t>  make it possible to </a:t>
            </a:r>
            <a:r>
              <a:rPr lang="en-US" sz="2000" dirty="0" err="1" smtClean="0">
                <a:latin typeface="+mj-lt"/>
              </a:rPr>
              <a:t>diagonsis</a:t>
            </a:r>
            <a:r>
              <a:rPr lang="en-US" sz="2000" dirty="0" smtClean="0">
                <a:latin typeface="+mj-lt"/>
              </a:rPr>
              <a:t> and cure. How?</a:t>
            </a:r>
            <a:endParaRPr lang="en-US" sz="2000" dirty="0">
              <a:latin typeface="+mj-l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sp>
        <p:nvSpPr>
          <p:cNvPr id="4" name="Rectangle 3"/>
          <p:cNvSpPr/>
          <p:nvPr/>
        </p:nvSpPr>
        <p:spPr>
          <a:xfrm>
            <a:off x="0" y="0"/>
            <a:ext cx="9144000" cy="6370975"/>
          </a:xfrm>
          <a:prstGeom prst="rect">
            <a:avLst/>
          </a:prstGeom>
        </p:spPr>
        <p:txBody>
          <a:bodyPr wrap="square">
            <a:spAutoFit/>
          </a:bodyPr>
          <a:lstStyle/>
          <a:p>
            <a:pPr algn="l"/>
            <a:r>
              <a:rPr lang="en-US" sz="2400" dirty="0" smtClean="0">
                <a:solidFill>
                  <a:srgbClr val="C00000"/>
                </a:solidFill>
                <a:latin typeface="+mj-lt"/>
              </a:rPr>
              <a:t>Magnetic </a:t>
            </a:r>
            <a:r>
              <a:rPr lang="en-US" sz="2400" dirty="0" err="1" smtClean="0">
                <a:solidFill>
                  <a:srgbClr val="C00000"/>
                </a:solidFill>
                <a:latin typeface="+mj-lt"/>
              </a:rPr>
              <a:t>nanoparticles</a:t>
            </a:r>
            <a:r>
              <a:rPr lang="en-US" sz="2400" dirty="0" smtClean="0">
                <a:solidFill>
                  <a:srgbClr val="C00000"/>
                </a:solidFill>
                <a:latin typeface="+mj-lt"/>
              </a:rPr>
              <a:t> are used in an cancer treatment and hyperthermia </a:t>
            </a:r>
            <a:r>
              <a:rPr lang="en-US" sz="2400" dirty="0" smtClean="0">
                <a:latin typeface="+mj-lt"/>
              </a:rPr>
              <a:t>: The </a:t>
            </a:r>
            <a:r>
              <a:rPr lang="en-US" sz="2400" dirty="0" err="1" smtClean="0">
                <a:latin typeface="+mj-lt"/>
              </a:rPr>
              <a:t>nanoparticles</a:t>
            </a:r>
            <a:r>
              <a:rPr lang="en-US" sz="2400" dirty="0" smtClean="0">
                <a:latin typeface="+mj-lt"/>
              </a:rPr>
              <a:t> heat when they are placed in an alternative magnetic field is used.</a:t>
            </a:r>
            <a:endParaRPr lang="en-US" sz="2400" dirty="0" smtClean="0">
              <a:latin typeface="+mj-lt"/>
            </a:endParaRPr>
          </a:p>
          <a:p>
            <a:pPr algn="l"/>
            <a:endParaRPr lang="en-US" sz="2400" dirty="0" smtClean="0">
              <a:latin typeface="+mj-lt"/>
            </a:endParaRPr>
          </a:p>
          <a:p>
            <a:pPr algn="l"/>
            <a:r>
              <a:rPr lang="en-US" sz="2400" dirty="0" smtClean="0">
                <a:latin typeface="+mj-lt"/>
              </a:rPr>
              <a:t>Attaching magnetic </a:t>
            </a:r>
            <a:r>
              <a:rPr lang="en-US" sz="2400" dirty="0" err="1" smtClean="0">
                <a:latin typeface="+mj-lt"/>
              </a:rPr>
              <a:t>nanoparticles</a:t>
            </a:r>
            <a:r>
              <a:rPr lang="en-US" sz="2400" dirty="0" smtClean="0">
                <a:latin typeface="+mj-lt"/>
              </a:rPr>
              <a:t> to free-floating cancer cells, allowing them to be captured and carried out of the body. The treatment has been tested in the laboratory on mice and will be looked at in survival studies.</a:t>
            </a:r>
            <a:endParaRPr lang="en-US" sz="2400" baseline="30000" dirty="0" smtClean="0">
              <a:latin typeface="+mj-lt"/>
            </a:endParaRPr>
          </a:p>
          <a:p>
            <a:pPr algn="l"/>
            <a:endParaRPr lang="en-US" sz="2400" dirty="0" smtClean="0">
              <a:latin typeface="+mj-lt"/>
            </a:endParaRPr>
          </a:p>
          <a:p>
            <a:pPr algn="l"/>
            <a:r>
              <a:rPr lang="en-US" sz="2400" dirty="0" smtClean="0">
                <a:solidFill>
                  <a:srgbClr val="C00000"/>
                </a:solidFill>
                <a:latin typeface="+mj-lt"/>
              </a:rPr>
              <a:t>Magnetic </a:t>
            </a:r>
            <a:r>
              <a:rPr lang="en-US" sz="2400" dirty="0" err="1" smtClean="0">
                <a:solidFill>
                  <a:srgbClr val="C00000"/>
                </a:solidFill>
                <a:latin typeface="+mj-lt"/>
              </a:rPr>
              <a:t>nanoparticles</a:t>
            </a:r>
            <a:r>
              <a:rPr lang="en-US" sz="2400" dirty="0" smtClean="0">
                <a:solidFill>
                  <a:srgbClr val="C00000"/>
                </a:solidFill>
                <a:latin typeface="+mj-lt"/>
              </a:rPr>
              <a:t> can be used for the detection of cancer: </a:t>
            </a:r>
            <a:r>
              <a:rPr lang="en-US" sz="2400" dirty="0" smtClean="0">
                <a:latin typeface="+mj-lt"/>
              </a:rPr>
              <a:t>Blood can be inserted onto a </a:t>
            </a:r>
            <a:r>
              <a:rPr lang="en-US" sz="2400" dirty="0" err="1" smtClean="0">
                <a:latin typeface="+mj-lt"/>
              </a:rPr>
              <a:t>microfluidic</a:t>
            </a:r>
            <a:r>
              <a:rPr lang="en-US" sz="2400" dirty="0" smtClean="0">
                <a:latin typeface="+mj-lt"/>
              </a:rPr>
              <a:t> chip with magnetic </a:t>
            </a:r>
            <a:r>
              <a:rPr lang="en-US" sz="2400" dirty="0" err="1" smtClean="0">
                <a:latin typeface="+mj-lt"/>
              </a:rPr>
              <a:t>nanoparticles</a:t>
            </a:r>
            <a:r>
              <a:rPr lang="en-US" sz="2400" dirty="0" smtClean="0">
                <a:latin typeface="+mj-lt"/>
              </a:rPr>
              <a:t> in it. These magnetic </a:t>
            </a:r>
            <a:r>
              <a:rPr lang="en-US" sz="2400" dirty="0" err="1" smtClean="0">
                <a:latin typeface="+mj-lt"/>
              </a:rPr>
              <a:t>nanoparticles</a:t>
            </a:r>
            <a:r>
              <a:rPr lang="en-US" sz="2400" dirty="0" smtClean="0">
                <a:latin typeface="+mj-lt"/>
              </a:rPr>
              <a:t> are trapped inside due to an externally applied magnetic field as the blood is free to flow through. The magnetic </a:t>
            </a:r>
            <a:r>
              <a:rPr lang="en-US" sz="2400" dirty="0" err="1" smtClean="0">
                <a:latin typeface="+mj-lt"/>
              </a:rPr>
              <a:t>nanoparticles</a:t>
            </a:r>
            <a:r>
              <a:rPr lang="en-US" sz="2400" dirty="0" smtClean="0">
                <a:latin typeface="+mj-lt"/>
              </a:rPr>
              <a:t> are coated with antibodies targeting cancer cells or proteins. The magnetic </a:t>
            </a:r>
            <a:r>
              <a:rPr lang="en-US" sz="2400" dirty="0" err="1" smtClean="0">
                <a:latin typeface="+mj-lt"/>
              </a:rPr>
              <a:t>nanoparticles</a:t>
            </a:r>
            <a:r>
              <a:rPr lang="en-US" sz="2400" dirty="0" smtClean="0">
                <a:latin typeface="+mj-lt"/>
              </a:rPr>
              <a:t> can be recovered and the attached cancer-associated molecules can be assayed to test for their existence.</a:t>
            </a:r>
            <a:endParaRPr lang="en-US" sz="2400" dirty="0">
              <a:latin typeface="+mj-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pic>
        <p:nvPicPr>
          <p:cNvPr id="4" name="Picture 3"/>
          <p:cNvPicPr>
            <a:picLocks noChangeAspect="1" noChangeArrowheads="1"/>
          </p:cNvPicPr>
          <p:nvPr/>
        </p:nvPicPr>
        <p:blipFill>
          <a:blip r:embed="rId1"/>
          <a:srcRect l="4167" r="10417" b="57040"/>
          <a:stretch>
            <a:fillRect/>
          </a:stretch>
        </p:blipFill>
        <p:spPr bwMode="auto">
          <a:xfrm>
            <a:off x="1477108" y="609600"/>
            <a:ext cx="5627077" cy="1905000"/>
          </a:xfrm>
          <a:prstGeom prst="rect">
            <a:avLst/>
          </a:prstGeom>
          <a:noFill/>
          <a:ln w="9525">
            <a:noFill/>
            <a:miter lim="800000"/>
            <a:headEnd/>
            <a:tailEnd/>
          </a:ln>
          <a:effectLst/>
        </p:spPr>
      </p:pic>
      <p:sp>
        <p:nvSpPr>
          <p:cNvPr id="6" name="Rectangle 2"/>
          <p:cNvSpPr txBox="1">
            <a:spLocks noChangeArrowheads="1"/>
          </p:cNvSpPr>
          <p:nvPr/>
        </p:nvSpPr>
        <p:spPr>
          <a:xfrm>
            <a:off x="990600" y="0"/>
            <a:ext cx="7102720" cy="838200"/>
          </a:xfrm>
          <a:prstGeom prst="rect">
            <a:avLst/>
          </a:prstGeom>
        </p:spPr>
        <p:txBody>
          <a:bodyPr/>
          <a:lstStyle/>
          <a:p>
            <a:pPr marL="0" marR="0" lvl="0" indent="0" algn="ctr" defTabSz="8382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dirty="0" smtClean="0">
                <a:ln>
                  <a:noFill/>
                </a:ln>
                <a:solidFill>
                  <a:srgbClr val="FF0000"/>
                </a:solidFill>
                <a:effectLst/>
                <a:uLnTx/>
                <a:uFillTx/>
                <a:latin typeface="+mj-lt"/>
                <a:ea typeface="+mj-ea"/>
                <a:cs typeface="+mj-cs"/>
              </a:rPr>
              <a:t>CANCER TREATMENT </a:t>
            </a:r>
            <a:endParaRPr kumimoji="0" lang="en-US" sz="3600" b="1" i="0" u="none" strike="noStrike" kern="0" cap="none" spc="0" normalizeH="0" baseline="0" noProof="0" dirty="0">
              <a:ln>
                <a:noFill/>
              </a:ln>
              <a:solidFill>
                <a:srgbClr val="FF0000"/>
              </a:solidFill>
              <a:effectLst/>
              <a:uLnTx/>
              <a:uFillTx/>
              <a:latin typeface="+mj-lt"/>
              <a:ea typeface="+mj-ea"/>
              <a:cs typeface="+mj-cs"/>
            </a:endParaRPr>
          </a:p>
        </p:txBody>
      </p:sp>
      <p:sp>
        <p:nvSpPr>
          <p:cNvPr id="7" name="Rectangle 5"/>
          <p:cNvSpPr>
            <a:spLocks noChangeArrowheads="1"/>
          </p:cNvSpPr>
          <p:nvPr/>
        </p:nvSpPr>
        <p:spPr bwMode="auto">
          <a:xfrm>
            <a:off x="70339" y="2743200"/>
            <a:ext cx="7102720" cy="2209800"/>
          </a:xfrm>
          <a:prstGeom prst="rect">
            <a:avLst/>
          </a:prstGeom>
          <a:noFill/>
          <a:ln w="9525">
            <a:noFill/>
            <a:miter lim="800000"/>
          </a:ln>
          <a:effectLst/>
        </p:spPr>
        <p:txBody>
          <a:bodyPr/>
          <a:lstStyle/>
          <a:p>
            <a:pPr marL="342900" indent="-342900" algn="l" eaLnBrk="1" hangingPunct="1">
              <a:spcBef>
                <a:spcPct val="20000"/>
              </a:spcBef>
              <a:buClr>
                <a:schemeClr val="tx1"/>
              </a:buClr>
              <a:buFontTx/>
              <a:buChar char="•"/>
            </a:pPr>
            <a:r>
              <a:rPr lang="en-US" sz="2800" b="0" dirty="0"/>
              <a:t>Heating due to magnetic field results in two possibilities </a:t>
            </a:r>
            <a:endParaRPr lang="en-US" sz="2800" b="0" dirty="0"/>
          </a:p>
          <a:p>
            <a:pPr marL="742950" lvl="1" indent="-285750" algn="l" eaLnBrk="1" hangingPunct="1">
              <a:spcBef>
                <a:spcPct val="20000"/>
              </a:spcBef>
              <a:buClr>
                <a:schemeClr val="tx1"/>
              </a:buClr>
            </a:pPr>
            <a:r>
              <a:rPr lang="en-US" sz="2400" b="0" dirty="0"/>
              <a:t>  Death due to overheating</a:t>
            </a:r>
            <a:endParaRPr lang="en-US" sz="2400" b="0" dirty="0"/>
          </a:p>
          <a:p>
            <a:pPr marL="742950" lvl="1" indent="-285750" algn="l" eaLnBrk="1" hangingPunct="1">
              <a:spcBef>
                <a:spcPct val="20000"/>
              </a:spcBef>
              <a:buClr>
                <a:schemeClr val="tx1"/>
              </a:buClr>
            </a:pPr>
            <a:r>
              <a:rPr lang="en-US" sz="2400" b="0" dirty="0"/>
              <a:t>  Increase in heat shock </a:t>
            </a:r>
            <a:endParaRPr lang="en-US" sz="2400" b="0" dirty="0"/>
          </a:p>
          <a:p>
            <a:pPr marL="742950" lvl="1" indent="-285750" algn="l" eaLnBrk="1" hangingPunct="1">
              <a:spcBef>
                <a:spcPct val="20000"/>
              </a:spcBef>
              <a:buClr>
                <a:schemeClr val="tx1"/>
              </a:buClr>
            </a:pPr>
            <a:r>
              <a:rPr lang="en-US" sz="2400" b="0" dirty="0"/>
              <a:t>  proteins result in </a:t>
            </a:r>
            <a:endParaRPr lang="en-US" sz="2400" b="0" dirty="0"/>
          </a:p>
          <a:p>
            <a:pPr marL="742950" lvl="1" indent="-285750" algn="l" eaLnBrk="1" hangingPunct="1">
              <a:spcBef>
                <a:spcPct val="20000"/>
              </a:spcBef>
              <a:buClr>
                <a:schemeClr val="tx1"/>
              </a:buClr>
            </a:pPr>
            <a:r>
              <a:rPr lang="en-US" sz="2400" b="0" dirty="0"/>
              <a:t>  anti-cancer immunity. </a:t>
            </a:r>
            <a:endParaRPr lang="en-US" sz="2400" b="0" dirty="0"/>
          </a:p>
        </p:txBody>
      </p:sp>
      <p:pic>
        <p:nvPicPr>
          <p:cNvPr id="8" name="Picture 7"/>
          <p:cNvPicPr>
            <a:picLocks noChangeAspect="1" noChangeArrowheads="1"/>
          </p:cNvPicPr>
          <p:nvPr/>
        </p:nvPicPr>
        <p:blipFill>
          <a:blip r:embed="rId2"/>
          <a:srcRect/>
          <a:stretch>
            <a:fillRect/>
          </a:stretch>
        </p:blipFill>
        <p:spPr bwMode="auto">
          <a:xfrm>
            <a:off x="3798277" y="4038600"/>
            <a:ext cx="5187462"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dirty="0"/>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sp>
        <p:nvSpPr>
          <p:cNvPr id="4" name="Rectangle 3"/>
          <p:cNvSpPr/>
          <p:nvPr/>
        </p:nvSpPr>
        <p:spPr>
          <a:xfrm>
            <a:off x="0" y="304800"/>
            <a:ext cx="9144000" cy="5693866"/>
          </a:xfrm>
          <a:prstGeom prst="rect">
            <a:avLst/>
          </a:prstGeom>
        </p:spPr>
        <p:txBody>
          <a:bodyPr wrap="square">
            <a:spAutoFit/>
          </a:bodyPr>
          <a:lstStyle/>
          <a:p>
            <a:pPr algn="l"/>
            <a:r>
              <a:rPr lang="en-US" sz="2800" dirty="0" smtClean="0">
                <a:solidFill>
                  <a:srgbClr val="C00000"/>
                </a:solidFill>
                <a:latin typeface="+mj-lt"/>
              </a:rPr>
              <a:t>Magnetic immunoassay</a:t>
            </a:r>
            <a:r>
              <a:rPr lang="en-US" sz="2800" dirty="0" smtClean="0">
                <a:latin typeface="+mj-lt"/>
              </a:rPr>
              <a:t>(MIA) is a novel type of diagnostic immunoassay utilizing magnetic beads as labels in lieu of conventional, enzymes, radioisotopes or fluorescent materials. </a:t>
            </a:r>
            <a:endParaRPr lang="en-US" sz="2800" dirty="0" smtClean="0">
              <a:latin typeface="+mj-lt"/>
            </a:endParaRPr>
          </a:p>
          <a:p>
            <a:pPr algn="l"/>
            <a:endParaRPr lang="en-US" sz="2800" dirty="0" smtClean="0">
              <a:latin typeface="+mj-lt"/>
            </a:endParaRPr>
          </a:p>
          <a:p>
            <a:pPr algn="l"/>
            <a:r>
              <a:rPr lang="en-US" sz="2800" dirty="0" smtClean="0">
                <a:latin typeface="+mj-lt"/>
              </a:rPr>
              <a:t>This assay involves the specific binding of an antibody to its antigen, where a magnetic label is conjugated to one element of the pair. The presence of magnetic beads is then detected by a magnetic reader (magnetometer) which measures the magnetic field change induced by the beads. The signal measured by the magnetometer is proportional to the </a:t>
            </a:r>
            <a:r>
              <a:rPr lang="en-US" sz="2800" dirty="0" err="1" smtClean="0">
                <a:latin typeface="+mj-lt"/>
              </a:rPr>
              <a:t>analyte</a:t>
            </a:r>
            <a:r>
              <a:rPr lang="en-US" sz="2800" dirty="0" smtClean="0">
                <a:latin typeface="+mj-lt"/>
              </a:rPr>
              <a:t> (virus, toxin, bacteria, cardiac </a:t>
            </a:r>
            <a:r>
              <a:rPr lang="en-US" sz="2800" dirty="0" err="1" smtClean="0">
                <a:latin typeface="+mj-lt"/>
              </a:rPr>
              <a:t>marker,etc</a:t>
            </a:r>
            <a:r>
              <a:rPr lang="en-US" sz="2800" dirty="0" smtClean="0">
                <a:latin typeface="+mj-lt"/>
              </a:rPr>
              <a:t>.) quantity in the initial sample.</a:t>
            </a:r>
            <a:endParaRPr lang="en-US" sz="2800" dirty="0">
              <a:latin typeface="+mj-lt"/>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sp>
        <p:nvSpPr>
          <p:cNvPr id="4" name="Rectangle 3"/>
          <p:cNvSpPr/>
          <p:nvPr/>
        </p:nvSpPr>
        <p:spPr>
          <a:xfrm>
            <a:off x="0" y="457200"/>
            <a:ext cx="9144000" cy="2862322"/>
          </a:xfrm>
          <a:prstGeom prst="rect">
            <a:avLst/>
          </a:prstGeom>
        </p:spPr>
        <p:txBody>
          <a:bodyPr wrap="square">
            <a:spAutoFit/>
          </a:bodyPr>
          <a:lstStyle/>
          <a:p>
            <a:pPr algn="l"/>
            <a:r>
              <a:rPr lang="en-US" sz="3600" dirty="0" err="1" smtClean="0">
                <a:solidFill>
                  <a:srgbClr val="C00000"/>
                </a:solidFill>
                <a:latin typeface="+mj-lt"/>
              </a:rPr>
              <a:t>Radiopharmacology</a:t>
            </a:r>
            <a:r>
              <a:rPr lang="en-US" sz="3600" dirty="0" smtClean="0">
                <a:solidFill>
                  <a:srgbClr val="C00000"/>
                </a:solidFill>
                <a:latin typeface="+mj-lt"/>
              </a:rPr>
              <a:t> is the study and preparation of radiopharmaceuticals, which are radioactive pharmaceuticals. Radiopharmaceuticals are used in the field of nuclear medicine as tracers in the diagnosis and treatment of many diseases.</a:t>
            </a:r>
            <a:endParaRPr lang="en-US" sz="3600" dirty="0">
              <a:solidFill>
                <a:srgbClr val="C00000"/>
              </a:solidFill>
              <a:latin typeface="+mj-lt"/>
            </a:endParaRPr>
          </a:p>
        </p:txBody>
      </p:sp>
      <p:sp>
        <p:nvSpPr>
          <p:cNvPr id="5" name="TextBox 4"/>
          <p:cNvSpPr txBox="1"/>
          <p:nvPr/>
        </p:nvSpPr>
        <p:spPr>
          <a:xfrm>
            <a:off x="0" y="4038601"/>
            <a:ext cx="8440615" cy="1200329"/>
          </a:xfrm>
          <a:prstGeom prst="rect">
            <a:avLst/>
          </a:prstGeom>
          <a:noFill/>
        </p:spPr>
        <p:txBody>
          <a:bodyPr wrap="square" rtlCol="0">
            <a:spAutoFit/>
          </a:bodyPr>
          <a:lstStyle/>
          <a:p>
            <a:r>
              <a:rPr lang="en-US" sz="3600" dirty="0" err="1" smtClean="0">
                <a:latin typeface="+mj-lt"/>
              </a:rPr>
              <a:t>Nanomagnets</a:t>
            </a:r>
            <a:r>
              <a:rPr lang="en-US" sz="3600" dirty="0" smtClean="0">
                <a:latin typeface="+mj-lt"/>
              </a:rPr>
              <a:t> are used for contrast i.e. to enhance the resolution</a:t>
            </a:r>
            <a:endParaRPr lang="en-US" sz="3600" dirty="0">
              <a:latin typeface="+mj-l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z="2000" smtClean="0">
                <a:latin typeface="+mj-lt"/>
              </a:rPr>
            </a:fld>
            <a:endParaRPr lang="en-US" sz="2000">
              <a:latin typeface="+mj-lt"/>
            </a:endParaRPr>
          </a:p>
        </p:txBody>
      </p:sp>
      <p:sp>
        <p:nvSpPr>
          <p:cNvPr id="3" name="Slide Number Placeholder 2"/>
          <p:cNvSpPr>
            <a:spLocks noGrp="1"/>
          </p:cNvSpPr>
          <p:nvPr>
            <p:ph type="sldNum" sz="quarter" idx="12"/>
          </p:nvPr>
        </p:nvSpPr>
        <p:spPr/>
        <p:txBody>
          <a:bodyPr/>
          <a:lstStyle/>
          <a:p>
            <a:fld id="{DA95110C-2E64-4BEC-B661-354703C23E16}" type="slidenum">
              <a:rPr lang="en-US" sz="2000" smtClean="0">
                <a:latin typeface="+mj-lt"/>
              </a:rPr>
            </a:fld>
            <a:endParaRPr lang="en-US" sz="2000">
              <a:latin typeface="+mj-lt"/>
            </a:endParaRPr>
          </a:p>
        </p:txBody>
      </p:sp>
      <p:sp>
        <p:nvSpPr>
          <p:cNvPr id="4" name="Rectangle 3"/>
          <p:cNvSpPr/>
          <p:nvPr/>
        </p:nvSpPr>
        <p:spPr>
          <a:xfrm>
            <a:off x="211015" y="0"/>
            <a:ext cx="8932985" cy="1631216"/>
          </a:xfrm>
          <a:prstGeom prst="rect">
            <a:avLst/>
          </a:prstGeom>
        </p:spPr>
        <p:txBody>
          <a:bodyPr wrap="square">
            <a:spAutoFit/>
          </a:bodyPr>
          <a:lstStyle/>
          <a:p>
            <a:pPr algn="l"/>
            <a:r>
              <a:rPr lang="en-US" sz="2000" b="1" dirty="0" smtClean="0">
                <a:latin typeface="+mj-lt"/>
              </a:rPr>
              <a:t>RNA (</a:t>
            </a:r>
            <a:r>
              <a:rPr lang="en-US" sz="2000" i="1" dirty="0" err="1" smtClean="0">
                <a:latin typeface="+mj-lt"/>
              </a:rPr>
              <a:t>Ribo</a:t>
            </a:r>
            <a:r>
              <a:rPr lang="en-US" sz="2000" i="1" dirty="0" smtClean="0">
                <a:latin typeface="+mj-lt"/>
              </a:rPr>
              <a:t>-nucleic acid)</a:t>
            </a:r>
            <a:r>
              <a:rPr lang="en-US" sz="2000" b="1" dirty="0" smtClean="0">
                <a:latin typeface="+mj-lt"/>
              </a:rPr>
              <a:t> extraction</a:t>
            </a:r>
            <a:r>
              <a:rPr lang="en-US" sz="2000" dirty="0" smtClean="0">
                <a:latin typeface="+mj-lt"/>
              </a:rPr>
              <a:t> is the purification of RNA from biological samples. This procedure is complicated by the ubiquitous presence of  </a:t>
            </a:r>
            <a:r>
              <a:rPr lang="en-US" sz="2000" dirty="0" err="1" smtClean="0">
                <a:latin typeface="+mj-lt"/>
              </a:rPr>
              <a:t>ribonuclease</a:t>
            </a:r>
            <a:r>
              <a:rPr lang="en-US" sz="2000" dirty="0" smtClean="0">
                <a:latin typeface="+mj-lt"/>
              </a:rPr>
              <a:t> enzymes in cells and tissues, which can rapidly degrade RNA.. Several methods are used in molecular biology to isolate RNA from samples, the most common of these are </a:t>
            </a:r>
            <a:r>
              <a:rPr lang="en-US" sz="2000" dirty="0" err="1" smtClean="0">
                <a:latin typeface="+mj-lt"/>
              </a:rPr>
              <a:t>guanidium</a:t>
            </a:r>
            <a:r>
              <a:rPr lang="en-US" sz="2000" dirty="0" smtClean="0">
                <a:latin typeface="+mj-lt"/>
              </a:rPr>
              <a:t> </a:t>
            </a:r>
            <a:r>
              <a:rPr lang="en-US" sz="2000" dirty="0" err="1" smtClean="0">
                <a:latin typeface="+mj-lt"/>
              </a:rPr>
              <a:t>thiocyanate</a:t>
            </a:r>
            <a:r>
              <a:rPr lang="en-US" sz="2000" dirty="0" smtClean="0">
                <a:latin typeface="+mj-lt"/>
              </a:rPr>
              <a:t>-phenol chloroform extraction.</a:t>
            </a:r>
            <a:endParaRPr lang="en-US" sz="2000" dirty="0">
              <a:latin typeface="+mj-lt"/>
            </a:endParaRPr>
          </a:p>
        </p:txBody>
      </p:sp>
      <p:sp>
        <p:nvSpPr>
          <p:cNvPr id="6" name="Rectangle 5"/>
          <p:cNvSpPr/>
          <p:nvPr/>
        </p:nvSpPr>
        <p:spPr>
          <a:xfrm>
            <a:off x="281354" y="2362200"/>
            <a:ext cx="8721969" cy="3785652"/>
          </a:xfrm>
          <a:prstGeom prst="rect">
            <a:avLst/>
          </a:prstGeom>
        </p:spPr>
        <p:txBody>
          <a:bodyPr wrap="square">
            <a:spAutoFit/>
          </a:bodyPr>
          <a:lstStyle/>
          <a:p>
            <a:pPr algn="l"/>
            <a:r>
              <a:rPr lang="en-US" sz="2000" dirty="0" smtClean="0">
                <a:solidFill>
                  <a:srgbClr val="00B0F0"/>
                </a:solidFill>
                <a:latin typeface="+mj-lt"/>
              </a:rPr>
              <a:t>Extraction of DNA (</a:t>
            </a:r>
            <a:r>
              <a:rPr lang="en-US" sz="2000" dirty="0" err="1" smtClean="0">
                <a:solidFill>
                  <a:srgbClr val="00B0F0"/>
                </a:solidFill>
                <a:latin typeface="+mj-lt"/>
              </a:rPr>
              <a:t>Desoxy-ribo</a:t>
            </a:r>
            <a:r>
              <a:rPr lang="en-US" sz="2000" dirty="0" smtClean="0">
                <a:solidFill>
                  <a:srgbClr val="00B0F0"/>
                </a:solidFill>
                <a:latin typeface="+mj-lt"/>
              </a:rPr>
              <a:t> Nucleic Acid)</a:t>
            </a:r>
            <a:endParaRPr lang="en-US" sz="2000" dirty="0" smtClean="0">
              <a:solidFill>
                <a:srgbClr val="00B0F0"/>
              </a:solidFill>
              <a:latin typeface="+mj-lt"/>
            </a:endParaRPr>
          </a:p>
          <a:p>
            <a:pPr marL="457200" indent="-457200" algn="l">
              <a:buAutoNum type="arabicPeriod"/>
            </a:pPr>
            <a:r>
              <a:rPr lang="en-US" sz="2000" dirty="0" smtClean="0">
                <a:latin typeface="+mj-lt"/>
              </a:rPr>
              <a:t>Breaking the cell open, commonly referred to as cell disruption or cell </a:t>
            </a:r>
            <a:r>
              <a:rPr lang="en-US" sz="2000" dirty="0" err="1" smtClean="0">
                <a:latin typeface="+mj-lt"/>
              </a:rPr>
              <a:t>lysis</a:t>
            </a:r>
            <a:r>
              <a:rPr lang="en-US" sz="2000" dirty="0" smtClean="0">
                <a:latin typeface="+mj-lt"/>
              </a:rPr>
              <a:t>  to expose the DNA within. This is commonly achieved by chemical and physical methods-blending, grinding or </a:t>
            </a:r>
            <a:r>
              <a:rPr lang="en-US" sz="2000" dirty="0" err="1" smtClean="0">
                <a:latin typeface="+mj-lt"/>
              </a:rPr>
              <a:t>sonicating</a:t>
            </a:r>
            <a:r>
              <a:rPr lang="en-US" sz="2000" dirty="0" smtClean="0">
                <a:latin typeface="+mj-lt"/>
              </a:rPr>
              <a:t> the sample.</a:t>
            </a:r>
            <a:endParaRPr lang="en-US" sz="2000" dirty="0" smtClean="0">
              <a:latin typeface="+mj-lt"/>
            </a:endParaRPr>
          </a:p>
          <a:p>
            <a:pPr marL="457200" indent="-457200" algn="l">
              <a:buAutoNum type="arabicPeriod"/>
            </a:pPr>
            <a:r>
              <a:rPr lang="en-US" sz="2000" dirty="0" smtClean="0">
                <a:latin typeface="+mj-lt"/>
              </a:rPr>
              <a:t>Removing membrane lipids by adding a detergent  or surfactants.</a:t>
            </a:r>
            <a:endParaRPr lang="en-US" sz="2000" dirty="0" smtClean="0">
              <a:latin typeface="+mj-lt"/>
            </a:endParaRPr>
          </a:p>
          <a:p>
            <a:pPr marL="457200" indent="-457200" algn="l">
              <a:buAutoNum type="arabicPeriod"/>
            </a:pPr>
            <a:r>
              <a:rPr lang="en-US" sz="2000" dirty="0" smtClean="0">
                <a:latin typeface="+mj-lt"/>
              </a:rPr>
              <a:t>Removing proteins by adding a protease (optional but almost always done).</a:t>
            </a:r>
            <a:endParaRPr lang="en-US" sz="2000" dirty="0" smtClean="0">
              <a:latin typeface="+mj-lt"/>
            </a:endParaRPr>
          </a:p>
          <a:p>
            <a:pPr marL="457200" indent="-457200" algn="l">
              <a:buAutoNum type="arabicPeriod"/>
            </a:pPr>
            <a:r>
              <a:rPr lang="en-US" sz="2000" dirty="0" smtClean="0">
                <a:latin typeface="+mj-lt"/>
              </a:rPr>
              <a:t>Removing RNA by adding an </a:t>
            </a:r>
            <a:r>
              <a:rPr lang="en-US" sz="2000" dirty="0" err="1" smtClean="0">
                <a:latin typeface="+mj-lt"/>
              </a:rPr>
              <a:t>RNase</a:t>
            </a:r>
            <a:r>
              <a:rPr lang="en-US" sz="2000" dirty="0" smtClean="0">
                <a:latin typeface="+mj-lt"/>
              </a:rPr>
              <a:t>(often done).</a:t>
            </a:r>
            <a:endParaRPr lang="en-US" sz="2000" dirty="0" smtClean="0">
              <a:latin typeface="+mj-lt"/>
            </a:endParaRPr>
          </a:p>
          <a:p>
            <a:pPr marL="457200" indent="-457200" algn="l">
              <a:buAutoNum type="arabicPeriod"/>
            </a:pPr>
            <a:r>
              <a:rPr lang="en-US" sz="2000" dirty="0" smtClean="0">
                <a:latin typeface="+mj-lt"/>
              </a:rPr>
              <a:t>Precipitating the DNA with an alcohol — usually ice-cold ethanol or </a:t>
            </a:r>
            <a:r>
              <a:rPr lang="en-US" sz="2000" dirty="0" err="1" smtClean="0">
                <a:latin typeface="+mj-lt"/>
              </a:rPr>
              <a:t>isopropanol</a:t>
            </a:r>
            <a:r>
              <a:rPr lang="en-US" sz="2000" dirty="0" smtClean="0">
                <a:latin typeface="+mj-lt"/>
              </a:rPr>
              <a:t>. Since DNA is insoluble in these alcohols, it will aggregate together, giving a pellet upon centrifugation. This step also removes alcohol-soluble salt.</a:t>
            </a:r>
            <a:endParaRPr lang="en-US" sz="2000" dirty="0" smtClean="0">
              <a:latin typeface="+mj-lt"/>
            </a:endParaRPr>
          </a:p>
          <a:p>
            <a:pPr marL="457200" indent="-457200" algn="l"/>
            <a:r>
              <a:rPr lang="en-US" sz="2000" dirty="0" smtClean="0">
                <a:solidFill>
                  <a:srgbClr val="00B0F0"/>
                </a:solidFill>
                <a:latin typeface="+mj-lt"/>
              </a:rPr>
              <a:t>Either </a:t>
            </a:r>
            <a:r>
              <a:rPr lang="en-US" sz="2000" dirty="0" err="1" smtClean="0">
                <a:solidFill>
                  <a:srgbClr val="00B0F0"/>
                </a:solidFill>
                <a:latin typeface="+mj-lt"/>
              </a:rPr>
              <a:t>nanomagnets</a:t>
            </a:r>
            <a:r>
              <a:rPr lang="en-US" sz="2000" dirty="0" smtClean="0">
                <a:solidFill>
                  <a:srgbClr val="00B0F0"/>
                </a:solidFill>
                <a:latin typeface="+mj-lt"/>
              </a:rPr>
              <a:t> use in last step or it can also done like RNA capture.</a:t>
            </a:r>
            <a:endParaRPr lang="en-US" sz="2000" dirty="0">
              <a:solidFill>
                <a:srgbClr val="00B0F0"/>
              </a:solidFill>
              <a:latin typeface="+mj-lt"/>
            </a:endParaRPr>
          </a:p>
        </p:txBody>
      </p:sp>
      <p:sp>
        <p:nvSpPr>
          <p:cNvPr id="7" name="TextBox 6"/>
          <p:cNvSpPr txBox="1"/>
          <p:nvPr/>
        </p:nvSpPr>
        <p:spPr>
          <a:xfrm>
            <a:off x="351692" y="1828801"/>
            <a:ext cx="8716232" cy="400110"/>
          </a:xfrm>
          <a:prstGeom prst="rect">
            <a:avLst/>
          </a:prstGeom>
          <a:noFill/>
        </p:spPr>
        <p:txBody>
          <a:bodyPr wrap="none" rtlCol="0">
            <a:spAutoFit/>
          </a:bodyPr>
          <a:lstStyle/>
          <a:p>
            <a:r>
              <a:rPr lang="en-US" sz="2000" b="1" dirty="0" smtClean="0">
                <a:solidFill>
                  <a:srgbClr val="C00000"/>
                </a:solidFill>
                <a:latin typeface="+mj-lt"/>
              </a:rPr>
              <a:t>Magnetic </a:t>
            </a:r>
            <a:r>
              <a:rPr lang="en-US" sz="2000" b="1" dirty="0" err="1" smtClean="0">
                <a:solidFill>
                  <a:srgbClr val="C00000"/>
                </a:solidFill>
                <a:latin typeface="+mj-lt"/>
              </a:rPr>
              <a:t>Nanoparticle</a:t>
            </a:r>
            <a:r>
              <a:rPr lang="en-US" sz="2000" b="1" dirty="0" smtClean="0">
                <a:solidFill>
                  <a:srgbClr val="C00000"/>
                </a:solidFill>
                <a:latin typeface="+mj-lt"/>
              </a:rPr>
              <a:t> with </a:t>
            </a:r>
            <a:r>
              <a:rPr lang="en-US" sz="2000" b="1" dirty="0" err="1" smtClean="0">
                <a:solidFill>
                  <a:srgbClr val="C00000"/>
                </a:solidFill>
                <a:latin typeface="+mj-lt"/>
              </a:rPr>
              <a:t>capsul</a:t>
            </a:r>
            <a:r>
              <a:rPr lang="en-US" sz="2000" b="1" dirty="0" smtClean="0">
                <a:solidFill>
                  <a:srgbClr val="C00000"/>
                </a:solidFill>
                <a:latin typeface="+mj-lt"/>
              </a:rPr>
              <a:t> structure can capture and guided by field. </a:t>
            </a:r>
            <a:endParaRPr lang="en-US" sz="2000" b="1" dirty="0">
              <a:solidFill>
                <a:srgbClr val="C00000"/>
              </a:solidFill>
              <a:latin typeface="+mj-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DCB89A-EBD0-48EA-884F-34D22E617021}" type="datetime2">
              <a:rPr lang="en-US"/>
            </a:fld>
            <a:endParaRPr lang="en-US"/>
          </a:p>
        </p:txBody>
      </p:sp>
      <p:sp>
        <p:nvSpPr>
          <p:cNvPr id="8" name="Slide Number Placeholder 3"/>
          <p:cNvSpPr>
            <a:spLocks noGrp="1"/>
          </p:cNvSpPr>
          <p:nvPr>
            <p:ph type="sldNum" sz="quarter" idx="12"/>
          </p:nvPr>
        </p:nvSpPr>
        <p:spPr/>
        <p:txBody>
          <a:bodyPr/>
          <a:lstStyle/>
          <a:p>
            <a:fld id="{0CB9BD9B-24AA-4BE8-AEAD-35E1BF5B73A5}" type="slidenum">
              <a:rPr lang="en-US"/>
            </a:fld>
            <a:endParaRPr lang="en-US"/>
          </a:p>
        </p:txBody>
      </p:sp>
      <p:sp>
        <p:nvSpPr>
          <p:cNvPr id="525317" name="Rectangle 5"/>
          <p:cNvSpPr>
            <a:spLocks noChangeArrowheads="1"/>
          </p:cNvSpPr>
          <p:nvPr/>
        </p:nvSpPr>
        <p:spPr bwMode="auto">
          <a:xfrm>
            <a:off x="1069731" y="0"/>
            <a:ext cx="8074269" cy="1071562"/>
          </a:xfrm>
          <a:prstGeom prst="rect">
            <a:avLst/>
          </a:prstGeom>
          <a:noFill/>
          <a:ln w="9525">
            <a:noFill/>
            <a:miter lim="800000"/>
          </a:ln>
          <a:effectLst/>
        </p:spPr>
        <p:txBody>
          <a:bodyPr lIns="83814" tIns="41907" rIns="83814" bIns="41907" anchor="ctr"/>
          <a:lstStyle/>
          <a:p>
            <a:pPr defTabSz="838200"/>
            <a:r>
              <a:rPr lang="en-US" sz="4000" b="1" dirty="0" err="1">
                <a:solidFill>
                  <a:srgbClr val="FF0000"/>
                </a:solidFill>
              </a:rPr>
              <a:t>Nanomagnets</a:t>
            </a:r>
            <a:r>
              <a:rPr lang="en-US" sz="4000" b="1" dirty="0">
                <a:solidFill>
                  <a:srgbClr val="FF0000"/>
                </a:solidFill>
              </a:rPr>
              <a:t> in Drug-delivery</a:t>
            </a:r>
            <a:endParaRPr lang="en-US" sz="4000" b="1" dirty="0">
              <a:solidFill>
                <a:srgbClr val="FF0000"/>
              </a:solidFill>
            </a:endParaRPr>
          </a:p>
        </p:txBody>
      </p:sp>
      <p:sp>
        <p:nvSpPr>
          <p:cNvPr id="525318" name="Rectangle 6"/>
          <p:cNvSpPr>
            <a:spLocks noChangeArrowheads="1"/>
          </p:cNvSpPr>
          <p:nvPr/>
        </p:nvSpPr>
        <p:spPr bwMode="auto">
          <a:xfrm>
            <a:off x="228600" y="1371600"/>
            <a:ext cx="8915400" cy="3490913"/>
          </a:xfrm>
          <a:prstGeom prst="rect">
            <a:avLst/>
          </a:prstGeom>
          <a:noFill/>
          <a:ln w="9525">
            <a:noFill/>
            <a:miter lim="800000"/>
          </a:ln>
          <a:effectLst/>
        </p:spPr>
        <p:txBody>
          <a:bodyPr lIns="83814" tIns="41907" rIns="83814" bIns="41907"/>
          <a:lstStyle/>
          <a:p>
            <a:pPr marL="314325" indent="-314325" algn="l" defTabSz="838200">
              <a:lnSpc>
                <a:spcPct val="90000"/>
              </a:lnSpc>
              <a:spcBef>
                <a:spcPct val="20000"/>
              </a:spcBef>
              <a:buFontTx/>
              <a:buChar char="•"/>
            </a:pPr>
            <a:r>
              <a:rPr lang="en-US" sz="2800" dirty="0" err="1">
                <a:solidFill>
                  <a:schemeClr val="tx1"/>
                </a:solidFill>
              </a:rPr>
              <a:t>Nanomagnets</a:t>
            </a:r>
            <a:r>
              <a:rPr lang="en-US" sz="2800" dirty="0">
                <a:solidFill>
                  <a:schemeClr val="tx1"/>
                </a:solidFill>
              </a:rPr>
              <a:t> could be used for drug-delivery </a:t>
            </a:r>
            <a:endParaRPr lang="en-US" sz="2800" dirty="0">
              <a:solidFill>
                <a:schemeClr val="tx1"/>
              </a:solidFill>
            </a:endParaRPr>
          </a:p>
          <a:p>
            <a:pPr marL="314325" indent="-314325" algn="l" defTabSz="838200">
              <a:lnSpc>
                <a:spcPct val="90000"/>
              </a:lnSpc>
              <a:spcBef>
                <a:spcPct val="20000"/>
              </a:spcBef>
              <a:buFontTx/>
              <a:buChar char="•"/>
            </a:pPr>
            <a:r>
              <a:rPr lang="en-US" sz="2800" dirty="0" err="1">
                <a:solidFill>
                  <a:schemeClr val="tx1"/>
                </a:solidFill>
              </a:rPr>
              <a:t>Nanobeads</a:t>
            </a:r>
            <a:r>
              <a:rPr lang="en-US" sz="2800" dirty="0">
                <a:solidFill>
                  <a:schemeClr val="tx1"/>
                </a:solidFill>
              </a:rPr>
              <a:t> are first laced with drug molecules</a:t>
            </a:r>
            <a:endParaRPr lang="en-US" sz="2800" dirty="0">
              <a:solidFill>
                <a:schemeClr val="tx1"/>
              </a:solidFill>
            </a:endParaRPr>
          </a:p>
          <a:p>
            <a:pPr marL="314325" indent="-314325" algn="l" defTabSz="838200">
              <a:lnSpc>
                <a:spcPct val="90000"/>
              </a:lnSpc>
              <a:spcBef>
                <a:spcPct val="20000"/>
              </a:spcBef>
              <a:buFontTx/>
              <a:buChar char="•"/>
            </a:pPr>
            <a:r>
              <a:rPr lang="en-US" sz="2800" dirty="0">
                <a:solidFill>
                  <a:schemeClr val="tx1"/>
                </a:solidFill>
              </a:rPr>
              <a:t> Steered by external magnetic-field gradients they reach the desired parts of the human body </a:t>
            </a:r>
            <a:endParaRPr lang="en-US" sz="2800" dirty="0">
              <a:solidFill>
                <a:schemeClr val="tx1"/>
              </a:solidFill>
            </a:endParaRPr>
          </a:p>
          <a:p>
            <a:pPr marL="314325" indent="-314325" algn="l" defTabSz="838200">
              <a:lnSpc>
                <a:spcPct val="90000"/>
              </a:lnSpc>
              <a:spcBef>
                <a:spcPct val="20000"/>
              </a:spcBef>
              <a:buFontTx/>
              <a:buChar char="•"/>
            </a:pPr>
            <a:r>
              <a:rPr lang="en-US" sz="2800" dirty="0">
                <a:solidFill>
                  <a:schemeClr val="tx1"/>
                </a:solidFill>
              </a:rPr>
              <a:t>This targeted drug delivery technique limits the exposure of healthy tissue to the drug </a:t>
            </a:r>
            <a:endParaRPr lang="en-US" sz="2800" dirty="0">
              <a:solidFill>
                <a:schemeClr val="tx1"/>
              </a:solidFill>
            </a:endParaRPr>
          </a:p>
          <a:p>
            <a:pPr marL="314325" indent="-314325" algn="l" defTabSz="838200">
              <a:lnSpc>
                <a:spcPct val="90000"/>
              </a:lnSpc>
              <a:spcBef>
                <a:spcPct val="20000"/>
              </a:spcBef>
              <a:buFontTx/>
              <a:buChar char="•"/>
            </a:pPr>
            <a:r>
              <a:rPr lang="en-US" sz="2800" dirty="0">
                <a:solidFill>
                  <a:schemeClr val="tx1"/>
                </a:solidFill>
              </a:rPr>
              <a:t>It is one of the most active areas in cancer research </a:t>
            </a:r>
            <a:endParaRPr lang="en-US" sz="2800" dirty="0">
              <a:solidFill>
                <a:schemeClr val="tx1"/>
              </a:solidFill>
            </a:endParaRPr>
          </a:p>
          <a:p>
            <a:pPr marL="314325" indent="-314325" algn="l" defTabSz="838200">
              <a:lnSpc>
                <a:spcPct val="90000"/>
              </a:lnSpc>
              <a:spcBef>
                <a:spcPct val="20000"/>
              </a:spcBef>
              <a:buFontTx/>
              <a:buChar char="•"/>
            </a:pPr>
            <a:r>
              <a:rPr lang="en-US" sz="2800" dirty="0">
                <a:solidFill>
                  <a:schemeClr val="tx1"/>
                </a:solidFill>
              </a:rPr>
              <a:t>It is currently the subject of clinical trials </a:t>
            </a:r>
            <a:endParaRPr lang="en-US" sz="2800" dirty="0">
              <a:solidFill>
                <a:schemeClr val="tx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latin typeface="Garamond" pitchFamily="18" charset="0"/>
              </a:rPr>
              <a:t>Magnetic Core RAM</a:t>
            </a:r>
            <a:endParaRPr lang="el-GR" smtClean="0">
              <a:latin typeface="Garamond" pitchFamily="18" charset="0"/>
            </a:endParaRPr>
          </a:p>
        </p:txBody>
      </p:sp>
      <p:pic>
        <p:nvPicPr>
          <p:cNvPr id="60419" name="Picture 3" descr="corememory"/>
          <p:cNvPicPr>
            <a:picLocks noGrp="1" noChangeAspect="1" noChangeArrowheads="1"/>
          </p:cNvPicPr>
          <p:nvPr>
            <p:ph sz="half" idx="1"/>
          </p:nvPr>
        </p:nvPicPr>
        <p:blipFill>
          <a:blip r:embed="rId1" cstate="print"/>
          <a:srcRect/>
          <a:stretch>
            <a:fillRect/>
          </a:stretch>
        </p:blipFill>
        <p:spPr>
          <a:xfrm>
            <a:off x="323850" y="2133600"/>
            <a:ext cx="4319588" cy="2873375"/>
          </a:xfrm>
          <a:noFill/>
        </p:spPr>
      </p:pic>
      <p:pic>
        <p:nvPicPr>
          <p:cNvPr id="60420" name="Picture 4" descr="CoreMemory04"/>
          <p:cNvPicPr>
            <a:picLocks noGrp="1" noChangeAspect="1" noChangeArrowheads="1"/>
          </p:cNvPicPr>
          <p:nvPr>
            <p:ph sz="half" idx="2"/>
          </p:nvPr>
        </p:nvPicPr>
        <p:blipFill>
          <a:blip r:embed="rId2"/>
          <a:srcRect/>
          <a:stretch>
            <a:fillRect/>
          </a:stretch>
        </p:blipFill>
        <p:spPr>
          <a:xfrm>
            <a:off x="5219700" y="2133600"/>
            <a:ext cx="3240088" cy="2933700"/>
          </a:xfrm>
          <a:noFill/>
        </p:spPr>
      </p:pic>
      <p:sp>
        <p:nvSpPr>
          <p:cNvPr id="60421" name="Text Box 5"/>
          <p:cNvSpPr txBox="1">
            <a:spLocks noChangeArrowheads="1"/>
          </p:cNvSpPr>
          <p:nvPr/>
        </p:nvSpPr>
        <p:spPr bwMode="auto">
          <a:xfrm>
            <a:off x="323850" y="5445127"/>
            <a:ext cx="8135938" cy="830997"/>
          </a:xfrm>
          <a:prstGeom prst="rect">
            <a:avLst/>
          </a:prstGeom>
          <a:noFill/>
          <a:ln w="9525">
            <a:noFill/>
            <a:miter lim="800000"/>
          </a:ln>
          <a:effectLst/>
        </p:spPr>
        <p:txBody>
          <a:bodyPr>
            <a:spAutoFit/>
          </a:bodyPr>
          <a:lstStyle/>
          <a:p>
            <a:pPr eaLnBrk="1" hangingPunct="1">
              <a:lnSpc>
                <a:spcPct val="100000"/>
              </a:lnSpc>
              <a:spcBef>
                <a:spcPct val="0"/>
              </a:spcBef>
              <a:buClrTx/>
              <a:buSzTx/>
              <a:buFontTx/>
              <a:buNone/>
            </a:pPr>
            <a:r>
              <a:rPr lang="en-US" sz="2400"/>
              <a:t>By the early 1960’s, Magnetic Core RAM became largely universal as main memory, replacing drum memory</a:t>
            </a:r>
            <a:endParaRPr lang="el-GR" sz="240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C497385F-4398-47CB-8B10-EA8550D77EB7}" type="datetime2">
              <a:rPr lang="en-US" smtClean="0"/>
            </a:fld>
            <a:endParaRPr lang="en-US"/>
          </a:p>
        </p:txBody>
      </p:sp>
      <p:sp>
        <p:nvSpPr>
          <p:cNvPr id="7" name="Slide Number Placeholder 6"/>
          <p:cNvSpPr>
            <a:spLocks noGrp="1"/>
          </p:cNvSpPr>
          <p:nvPr>
            <p:ph type="sldNum" sz="quarter" idx="12"/>
          </p:nvPr>
        </p:nvSpPr>
        <p:spPr/>
        <p:txBody>
          <a:bodyPr/>
          <a:lstStyle/>
          <a:p>
            <a:fld id="{59477AB0-0B53-4786-8CE8-60EA3D1443AC}" type="slidenum">
              <a:rPr lang="en-US" smtClean="0"/>
            </a:fld>
            <a:endParaRPr lang="en-US"/>
          </a:p>
        </p:txBody>
      </p:sp>
      <p:sp>
        <p:nvSpPr>
          <p:cNvPr id="8" name="Rectangle 2"/>
          <p:cNvSpPr>
            <a:spLocks noGrp="1" noChangeArrowheads="1"/>
          </p:cNvSpPr>
          <p:nvPr>
            <p:ph type="title"/>
          </p:nvPr>
        </p:nvSpPr>
        <p:spPr>
          <a:xfrm>
            <a:off x="914400" y="228600"/>
            <a:ext cx="7526215" cy="838200"/>
          </a:xfrm>
        </p:spPr>
        <p:txBody>
          <a:bodyPr/>
          <a:lstStyle/>
          <a:p>
            <a:r>
              <a:rPr lang="en-US" sz="3600" dirty="0"/>
              <a:t>Magnetite Cationic </a:t>
            </a:r>
            <a:r>
              <a:rPr lang="en-US" sz="3600" dirty="0" err="1"/>
              <a:t>Liposomes</a:t>
            </a:r>
            <a:r>
              <a:rPr lang="en-US" sz="3600" dirty="0"/>
              <a:t> (MCL)</a:t>
            </a:r>
            <a:endParaRPr lang="en-US" sz="3600" dirty="0"/>
          </a:p>
        </p:txBody>
      </p:sp>
      <p:sp>
        <p:nvSpPr>
          <p:cNvPr id="9" name="Rectangle 4"/>
          <p:cNvSpPr>
            <a:spLocks noGrp="1" noChangeArrowheads="1"/>
          </p:cNvSpPr>
          <p:nvPr>
            <p:ph type="body" idx="1"/>
          </p:nvPr>
        </p:nvSpPr>
        <p:spPr>
          <a:xfrm>
            <a:off x="703384" y="1219200"/>
            <a:ext cx="7244862" cy="4876800"/>
          </a:xfrm>
          <a:noFill/>
        </p:spPr>
        <p:txBody>
          <a:bodyPr/>
          <a:lstStyle/>
          <a:p>
            <a:r>
              <a:rPr lang="en-US" dirty="0"/>
              <a:t>Why Cationic?</a:t>
            </a:r>
            <a:endParaRPr lang="en-US" dirty="0"/>
          </a:p>
          <a:p>
            <a:pPr lvl="1"/>
            <a:r>
              <a:rPr lang="en-US" dirty="0"/>
              <a:t>     Interaction between </a:t>
            </a:r>
            <a:r>
              <a:rPr lang="en-US" dirty="0" smtClean="0"/>
              <a:t>+</a:t>
            </a:r>
            <a:r>
              <a:rPr lang="en-US" dirty="0" err="1" smtClean="0"/>
              <a:t>ve</a:t>
            </a:r>
            <a:r>
              <a:rPr lang="en-US" dirty="0" smtClean="0"/>
              <a:t>  </a:t>
            </a:r>
            <a:r>
              <a:rPr lang="en-US" dirty="0"/>
              <a:t>liposome and   </a:t>
            </a:r>
            <a:r>
              <a:rPr lang="en-US" dirty="0" smtClean="0"/>
              <a:t>–</a:t>
            </a:r>
            <a:r>
              <a:rPr lang="en-US" dirty="0" err="1" smtClean="0"/>
              <a:t>ve</a:t>
            </a:r>
            <a:r>
              <a:rPr lang="en-US" dirty="0" smtClean="0"/>
              <a:t>  </a:t>
            </a:r>
            <a:r>
              <a:rPr lang="en-US" dirty="0"/>
              <a:t>cell       </a:t>
            </a:r>
            <a:r>
              <a:rPr lang="en-US" dirty="0" smtClean="0"/>
              <a:t>  </a:t>
            </a:r>
            <a:endParaRPr lang="en-US" dirty="0"/>
          </a:p>
        </p:txBody>
      </p:sp>
      <p:pic>
        <p:nvPicPr>
          <p:cNvPr id="10" name="Picture 6"/>
          <p:cNvPicPr>
            <a:picLocks noChangeAspect="1" noChangeArrowheads="1"/>
          </p:cNvPicPr>
          <p:nvPr/>
        </p:nvPicPr>
        <p:blipFill>
          <a:blip r:embed="rId1"/>
          <a:srcRect/>
          <a:stretch>
            <a:fillRect/>
          </a:stretch>
        </p:blipFill>
        <p:spPr bwMode="auto">
          <a:xfrm>
            <a:off x="2602523" y="2819401"/>
            <a:ext cx="3190143" cy="3533775"/>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sp>
        <p:nvSpPr>
          <p:cNvPr id="4" name="Rectangle 2"/>
          <p:cNvSpPr txBox="1">
            <a:spLocks noChangeArrowheads="1"/>
          </p:cNvSpPr>
          <p:nvPr/>
        </p:nvSpPr>
        <p:spPr>
          <a:xfrm>
            <a:off x="422031" y="88900"/>
            <a:ext cx="7596554" cy="1143000"/>
          </a:xfrm>
          <a:prstGeom prst="rect">
            <a:avLst/>
          </a:prstGeom>
        </p:spPr>
        <p:txBody>
          <a:bodyPr/>
          <a:lstStyle/>
          <a:p>
            <a:pPr marL="0" marR="0" lvl="0" indent="0" algn="ctr" defTabSz="8382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FF0000"/>
                </a:solidFill>
                <a:effectLst/>
                <a:uLnTx/>
                <a:uFillTx/>
                <a:latin typeface="+mj-lt"/>
                <a:ea typeface="+mj-ea"/>
                <a:cs typeface="+mj-cs"/>
              </a:rPr>
              <a:t>  Magnetic </a:t>
            </a:r>
            <a:r>
              <a:rPr kumimoji="0" lang="en-US" sz="3600" b="0" i="0" u="none" strike="noStrike" kern="0" cap="none" spc="0" normalizeH="0" baseline="0" noProof="0" dirty="0" err="1" smtClean="0">
                <a:ln>
                  <a:noFill/>
                </a:ln>
                <a:solidFill>
                  <a:srgbClr val="FF0000"/>
                </a:solidFill>
                <a:effectLst/>
                <a:uLnTx/>
                <a:uFillTx/>
                <a:latin typeface="+mj-lt"/>
                <a:ea typeface="+mj-ea"/>
                <a:cs typeface="+mj-cs"/>
              </a:rPr>
              <a:t>Nanoparticles</a:t>
            </a:r>
            <a:r>
              <a:rPr kumimoji="0" lang="en-US" sz="3600" b="0" i="0" u="none" strike="noStrike" kern="0" cap="none" spc="0" normalizeH="0" baseline="0" noProof="0" dirty="0" smtClean="0">
                <a:ln>
                  <a:noFill/>
                </a:ln>
                <a:solidFill>
                  <a:srgbClr val="FF0000"/>
                </a:solidFill>
                <a:effectLst/>
                <a:uLnTx/>
                <a:uFillTx/>
                <a:latin typeface="+mj-lt"/>
                <a:ea typeface="+mj-ea"/>
                <a:cs typeface="+mj-cs"/>
              </a:rPr>
              <a:t>/Carriers</a:t>
            </a:r>
            <a:endParaRPr kumimoji="0" lang="en-US" sz="3600" b="0"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9"/>
          <p:cNvSpPr txBox="1">
            <a:spLocks noChangeArrowheads="1"/>
          </p:cNvSpPr>
          <p:nvPr/>
        </p:nvSpPr>
        <p:spPr>
          <a:xfrm>
            <a:off x="281355" y="990600"/>
            <a:ext cx="7474926" cy="4648200"/>
          </a:xfrm>
          <a:prstGeom prst="rect">
            <a:avLst/>
          </a:prstGeom>
          <a:noFill/>
        </p:spPr>
        <p:txBody>
          <a:bodyPr/>
          <a:lstStyle/>
          <a:p>
            <a:pPr marL="314325" marR="0" lvl="0" indent="-314325" algn="l" defTabSz="838200" rtl="0" eaLnBrk="1" fontAlgn="base" latinLnBrk="0" hangingPunct="1">
              <a:lnSpc>
                <a:spcPct val="100000"/>
              </a:lnSpc>
              <a:spcBef>
                <a:spcPct val="20000"/>
              </a:spcBef>
              <a:spcAft>
                <a:spcPct val="0"/>
              </a:spcAft>
              <a:buClrTx/>
              <a:buSzTx/>
              <a:buFontTx/>
              <a:buChar char="•"/>
              <a:defRPr/>
            </a:pPr>
            <a:r>
              <a:rPr kumimoji="0" lang="en-US" sz="2900" b="0" i="0" u="none" strike="noStrike" kern="0" cap="none" spc="0" normalizeH="0" baseline="0" noProof="0" dirty="0" smtClean="0">
                <a:ln>
                  <a:noFill/>
                </a:ln>
                <a:solidFill>
                  <a:schemeClr val="tx1"/>
                </a:solidFill>
                <a:effectLst/>
                <a:uLnTx/>
                <a:uFillTx/>
                <a:latin typeface="+mn-lt"/>
                <a:ea typeface="+mn-ea"/>
                <a:cs typeface="+mn-cs"/>
              </a:rPr>
              <a:t>Magnetite Core</a:t>
            </a:r>
            <a:endParaRPr kumimoji="0" lang="en-US" sz="29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1" fontAlgn="base" latinLnBrk="0" hangingPunct="1">
              <a:lnSpc>
                <a:spcPct val="100000"/>
              </a:lnSpc>
              <a:spcBef>
                <a:spcPct val="20000"/>
              </a:spcBef>
              <a:spcAft>
                <a:spcPct val="0"/>
              </a:spcAft>
              <a:buClrTx/>
              <a:buSzTx/>
              <a:buFontTx/>
              <a:buChar char="•"/>
              <a:defRPr/>
            </a:pPr>
            <a:r>
              <a:rPr kumimoji="0" lang="en-US" sz="2900" b="0" i="0" u="none" strike="noStrike" kern="0" cap="none" spc="0" normalizeH="0" baseline="0" noProof="0" dirty="0" smtClean="0">
                <a:ln>
                  <a:noFill/>
                </a:ln>
                <a:solidFill>
                  <a:schemeClr val="tx1"/>
                </a:solidFill>
                <a:effectLst/>
                <a:uLnTx/>
                <a:uFillTx/>
                <a:latin typeface="+mn-lt"/>
                <a:ea typeface="+mn-ea"/>
                <a:cs typeface="+mn-cs"/>
              </a:rPr>
              <a:t>Starch Polymer Coating</a:t>
            </a:r>
            <a:endParaRPr kumimoji="0" lang="en-US" sz="2900" b="0" i="0" u="none" strike="noStrike" kern="0" cap="none" spc="0" normalizeH="0" baseline="0" noProof="0" dirty="0" smtClean="0">
              <a:ln>
                <a:noFill/>
              </a:ln>
              <a:solidFill>
                <a:schemeClr val="tx1"/>
              </a:solidFill>
              <a:effectLst/>
              <a:uLnTx/>
              <a:uFillTx/>
              <a:latin typeface="+mn-lt"/>
              <a:ea typeface="+mn-ea"/>
              <a:cs typeface="+mn-cs"/>
            </a:endParaRPr>
          </a:p>
          <a:p>
            <a:pPr marL="1047750" marR="0" lvl="2" indent="-209550" algn="l" defTabSz="838200" rtl="0" eaLnBrk="1" fontAlgn="base" latinLnBrk="0" hangingPunct="1">
              <a:lnSpc>
                <a:spcPct val="100000"/>
              </a:lnSpc>
              <a:spcBef>
                <a:spcPct val="20000"/>
              </a:spcBef>
              <a:spcAft>
                <a:spcPct val="0"/>
              </a:spcAft>
              <a:buClrTx/>
              <a:buSzTx/>
              <a:buFontTx/>
              <a:buChar char="•"/>
              <a:defRPr/>
            </a:pPr>
            <a:r>
              <a:rPr kumimoji="0" lang="en-US" sz="2200" b="0" i="0" u="none" strike="noStrike" kern="0" cap="none" spc="0" normalizeH="0" baseline="0" noProof="0" dirty="0" err="1" smtClean="0">
                <a:ln>
                  <a:noFill/>
                </a:ln>
                <a:solidFill>
                  <a:schemeClr val="tx1"/>
                </a:solidFill>
                <a:effectLst/>
                <a:uLnTx/>
                <a:uFillTx/>
                <a:latin typeface="+mn-lt"/>
              </a:rPr>
              <a:t>Bioavailable</a:t>
            </a:r>
            <a:endParaRPr kumimoji="0" lang="en-US" sz="2200" b="0" i="0" u="none" strike="noStrike" kern="0" cap="none" spc="0" normalizeH="0" baseline="0" noProof="0" dirty="0" smtClean="0">
              <a:ln>
                <a:noFill/>
              </a:ln>
              <a:solidFill>
                <a:schemeClr val="tx1"/>
              </a:solidFill>
              <a:effectLst/>
              <a:uLnTx/>
              <a:uFillTx/>
              <a:latin typeface="+mn-lt"/>
            </a:endParaRPr>
          </a:p>
          <a:p>
            <a:pPr marL="1047750" marR="0" lvl="2" indent="-209550" algn="l" defTabSz="838200" rtl="0" eaLnBrk="1" fontAlgn="base" latinLnBrk="0" hangingPunct="1">
              <a:lnSpc>
                <a:spcPct val="100000"/>
              </a:lnSpc>
              <a:spcBef>
                <a:spcPct val="20000"/>
              </a:spcBef>
              <a:spcAft>
                <a:spcPct val="0"/>
              </a:spcAft>
              <a:buClrTx/>
              <a:buSzTx/>
              <a:buFontTx/>
              <a:buChar char="•"/>
              <a:defRPr/>
            </a:pPr>
            <a:r>
              <a:rPr kumimoji="0" lang="en-US" sz="2200" b="0" i="0" u="none" strike="noStrike" kern="0" cap="none" spc="0" normalizeH="0" baseline="0" noProof="0" dirty="0" smtClean="0">
                <a:ln>
                  <a:noFill/>
                </a:ln>
                <a:solidFill>
                  <a:schemeClr val="tx1"/>
                </a:solidFill>
                <a:effectLst/>
                <a:uLnTx/>
                <a:uFillTx/>
                <a:latin typeface="+mn-lt"/>
              </a:rPr>
              <a:t>Phosphate in coating for </a:t>
            </a:r>
            <a:r>
              <a:rPr kumimoji="0" lang="en-US" sz="2200" b="0" i="0" u="none" strike="noStrike" kern="0" cap="none" spc="0" normalizeH="0" baseline="0" noProof="0" dirty="0" err="1" smtClean="0">
                <a:ln>
                  <a:noFill/>
                </a:ln>
                <a:solidFill>
                  <a:schemeClr val="tx1"/>
                </a:solidFill>
                <a:effectLst/>
                <a:uLnTx/>
                <a:uFillTx/>
                <a:latin typeface="+mn-lt"/>
              </a:rPr>
              <a:t>functionalization</a:t>
            </a:r>
            <a:endParaRPr kumimoji="0" lang="en-US" sz="2200" b="0" i="0" u="none" strike="noStrike" kern="0" cap="none" spc="0" normalizeH="0" baseline="0" noProof="0" dirty="0" smtClean="0">
              <a:ln>
                <a:noFill/>
              </a:ln>
              <a:solidFill>
                <a:schemeClr val="tx1"/>
              </a:solidFill>
              <a:effectLst/>
              <a:uLnTx/>
              <a:uFillTx/>
              <a:latin typeface="+mn-lt"/>
            </a:endParaRPr>
          </a:p>
          <a:p>
            <a:pPr marL="314325" marR="0" lvl="0" indent="-314325" algn="l" defTabSz="838200" rtl="0" eaLnBrk="1" fontAlgn="base" latinLnBrk="0" hangingPunct="1">
              <a:lnSpc>
                <a:spcPct val="100000"/>
              </a:lnSpc>
              <a:spcBef>
                <a:spcPct val="20000"/>
              </a:spcBef>
              <a:spcAft>
                <a:spcPct val="0"/>
              </a:spcAft>
              <a:buClrTx/>
              <a:buSzTx/>
              <a:buFontTx/>
              <a:buChar char="•"/>
              <a:defRPr/>
            </a:pPr>
            <a:r>
              <a:rPr kumimoji="0" lang="en-US" sz="2900" b="0" i="0" u="none" strike="noStrike" kern="0" cap="none" spc="0" normalizeH="0" baseline="0" noProof="0" dirty="0" smtClean="0">
                <a:ln>
                  <a:noFill/>
                </a:ln>
                <a:solidFill>
                  <a:schemeClr val="tx1"/>
                </a:solidFill>
                <a:effectLst/>
                <a:uLnTx/>
                <a:uFillTx/>
                <a:latin typeface="+mn-lt"/>
                <a:ea typeface="+mn-ea"/>
                <a:cs typeface="+mn-cs"/>
              </a:rPr>
              <a:t>Chemo Drug attached to Coating </a:t>
            </a:r>
            <a:endParaRPr kumimoji="0" lang="en-US" sz="2900" b="0" i="0" u="none" strike="noStrike" kern="0" cap="none" spc="0" normalizeH="0" baseline="0" noProof="0" dirty="0" smtClean="0">
              <a:ln>
                <a:noFill/>
              </a:ln>
              <a:solidFill>
                <a:schemeClr val="tx1"/>
              </a:solidFill>
              <a:effectLst/>
              <a:uLnTx/>
              <a:uFillTx/>
              <a:latin typeface="+mn-lt"/>
              <a:ea typeface="+mn-ea"/>
              <a:cs typeface="+mn-cs"/>
            </a:endParaRPr>
          </a:p>
          <a:p>
            <a:pPr marL="1047750" marR="0" lvl="2" indent="-209550" algn="l" defTabSz="838200" rtl="0" eaLnBrk="1" fontAlgn="base" latinLnBrk="0" hangingPunct="1">
              <a:lnSpc>
                <a:spcPct val="100000"/>
              </a:lnSpc>
              <a:spcBef>
                <a:spcPct val="20000"/>
              </a:spcBef>
              <a:spcAft>
                <a:spcPct val="0"/>
              </a:spcAft>
              <a:buClrTx/>
              <a:buSzTx/>
              <a:buFontTx/>
              <a:buChar char="•"/>
              <a:defRPr/>
            </a:pPr>
            <a:r>
              <a:rPr kumimoji="0" lang="en-US" sz="2200" b="0" i="0" u="none" strike="noStrike" kern="0" cap="none" spc="0" normalizeH="0" baseline="0" noProof="0" dirty="0" err="1" smtClean="0">
                <a:ln>
                  <a:noFill/>
                </a:ln>
                <a:solidFill>
                  <a:schemeClr val="tx1"/>
                </a:solidFill>
                <a:effectLst/>
                <a:uLnTx/>
                <a:uFillTx/>
                <a:latin typeface="+mn-lt"/>
              </a:rPr>
              <a:t>Mitoxantrone</a:t>
            </a:r>
            <a:r>
              <a:rPr kumimoji="0" lang="en-US" sz="2200" b="0" i="0" u="none" strike="noStrike" kern="0" cap="none" spc="0" normalizeH="0" baseline="0" noProof="0" dirty="0" smtClean="0">
                <a:ln>
                  <a:noFill/>
                </a:ln>
                <a:solidFill>
                  <a:schemeClr val="tx1"/>
                </a:solidFill>
                <a:effectLst/>
                <a:uLnTx/>
                <a:uFillTx/>
                <a:latin typeface="+mn-lt"/>
              </a:rPr>
              <a:t> </a:t>
            </a:r>
            <a:endParaRPr kumimoji="0" lang="en-US" sz="2200" b="0" i="0" u="none" strike="noStrike" kern="0" cap="none" spc="0" normalizeH="0" baseline="0" noProof="0" dirty="0" smtClean="0">
              <a:ln>
                <a:noFill/>
              </a:ln>
              <a:solidFill>
                <a:schemeClr val="tx1"/>
              </a:solidFill>
              <a:effectLst/>
              <a:uLnTx/>
              <a:uFillTx/>
              <a:latin typeface="+mn-lt"/>
            </a:endParaRPr>
          </a:p>
          <a:p>
            <a:pPr marL="314325" marR="0" lvl="0" indent="-314325" algn="l" defTabSz="838200" rtl="0" eaLnBrk="1" fontAlgn="base" latinLnBrk="0" hangingPunct="1">
              <a:lnSpc>
                <a:spcPct val="100000"/>
              </a:lnSpc>
              <a:spcBef>
                <a:spcPct val="20000"/>
              </a:spcBef>
              <a:spcAft>
                <a:spcPct val="0"/>
              </a:spcAft>
              <a:buClrTx/>
              <a:buSzTx/>
              <a:buFontTx/>
              <a:buChar char="•"/>
              <a:defRPr/>
            </a:pPr>
            <a:r>
              <a:rPr kumimoji="0" lang="en-US" sz="2900" b="0" i="0" u="none" strike="noStrike" kern="0" cap="none" spc="0" normalizeH="0" baseline="0" noProof="0" dirty="0" smtClean="0">
                <a:ln>
                  <a:noFill/>
                </a:ln>
                <a:solidFill>
                  <a:schemeClr val="tx1"/>
                </a:solidFill>
                <a:effectLst/>
                <a:uLnTx/>
                <a:uFillTx/>
                <a:latin typeface="+mn-lt"/>
                <a:ea typeface="+mn-ea"/>
                <a:cs typeface="+mn-cs"/>
              </a:rPr>
              <a:t>Drug Delivered to animal</a:t>
            </a:r>
            <a:endParaRPr kumimoji="0" lang="en-US" sz="29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1" fontAlgn="base" latinLnBrk="0" hangingPunct="1">
              <a:lnSpc>
                <a:spcPct val="100000"/>
              </a:lnSpc>
              <a:spcBef>
                <a:spcPct val="20000"/>
              </a:spcBef>
              <a:spcAft>
                <a:spcPct val="0"/>
              </a:spcAft>
              <a:buClrTx/>
              <a:buSzTx/>
              <a:buFontTx/>
              <a:buChar char="•"/>
              <a:defRPr/>
            </a:pPr>
            <a:endParaRPr kumimoji="0" lang="en-US" sz="2900" b="0" i="0" u="none" strike="noStrike" kern="0" cap="none" spc="0" normalizeH="0" baseline="0" noProof="0" dirty="0" smtClean="0">
              <a:ln>
                <a:noFill/>
              </a:ln>
              <a:solidFill>
                <a:schemeClr val="tx1"/>
              </a:solidFill>
              <a:effectLst/>
              <a:uLnTx/>
              <a:uFillTx/>
              <a:latin typeface="+mn-lt"/>
              <a:ea typeface="+mn-ea"/>
              <a:cs typeface="+mn-cs"/>
            </a:endParaRPr>
          </a:p>
          <a:p>
            <a:pPr marL="1047750" marR="0" lvl="2" indent="-209550" algn="l" defTabSz="838200" rtl="0" eaLnBrk="1" fontAlgn="base" latinLnBrk="0" hangingPunct="1">
              <a:lnSpc>
                <a:spcPct val="100000"/>
              </a:lnSpc>
              <a:spcBef>
                <a:spcPct val="20000"/>
              </a:spcBef>
              <a:spcAft>
                <a:spcPct val="0"/>
              </a:spcAft>
              <a:buClrTx/>
              <a:buSzTx/>
              <a:buFontTx/>
              <a:buChar char="•"/>
              <a:defRPr/>
            </a:pPr>
            <a:endParaRPr kumimoji="0" lang="en-US" sz="2200" b="0" i="0" u="none" strike="noStrike" kern="0" cap="none" spc="0" normalizeH="0" baseline="0" noProof="0" dirty="0">
              <a:ln>
                <a:noFill/>
              </a:ln>
              <a:solidFill>
                <a:schemeClr val="tx1"/>
              </a:solidFill>
              <a:effectLst/>
              <a:uLnTx/>
              <a:uFillTx/>
              <a:latin typeface="+mn-lt"/>
            </a:endParaRPr>
          </a:p>
        </p:txBody>
      </p:sp>
      <p:grpSp>
        <p:nvGrpSpPr>
          <p:cNvPr id="6" name="Group 43"/>
          <p:cNvGrpSpPr/>
          <p:nvPr/>
        </p:nvGrpSpPr>
        <p:grpSpPr bwMode="auto">
          <a:xfrm>
            <a:off x="5978769" y="1066800"/>
            <a:ext cx="2672862" cy="2743200"/>
            <a:chOff x="2736" y="2736"/>
            <a:chExt cx="1824" cy="1728"/>
          </a:xfrm>
        </p:grpSpPr>
        <p:grpSp>
          <p:nvGrpSpPr>
            <p:cNvPr id="7" name="Group 15"/>
            <p:cNvGrpSpPr/>
            <p:nvPr/>
          </p:nvGrpSpPr>
          <p:grpSpPr bwMode="auto">
            <a:xfrm>
              <a:off x="3120" y="3072"/>
              <a:ext cx="1056" cy="1056"/>
              <a:chOff x="3120" y="3072"/>
              <a:chExt cx="1056" cy="1056"/>
            </a:xfrm>
          </p:grpSpPr>
          <p:sp>
            <p:nvSpPr>
              <p:cNvPr id="22" name="Oval 12"/>
              <p:cNvSpPr>
                <a:spLocks noChangeArrowheads="1"/>
              </p:cNvSpPr>
              <p:nvPr/>
            </p:nvSpPr>
            <p:spPr bwMode="auto">
              <a:xfrm>
                <a:off x="3120" y="3072"/>
                <a:ext cx="1056" cy="1056"/>
              </a:xfrm>
              <a:prstGeom prst="ellipse">
                <a:avLst/>
              </a:prstGeom>
              <a:solidFill>
                <a:schemeClr val="bg1"/>
              </a:solidFill>
              <a:ln w="9525">
                <a:solidFill>
                  <a:schemeClr val="tx1"/>
                </a:solidFill>
                <a:round/>
              </a:ln>
              <a:effectLst/>
            </p:spPr>
            <p:txBody>
              <a:bodyPr wrap="none" anchor="ctr"/>
              <a:lstStyle/>
              <a:p>
                <a:endParaRPr lang="en-US"/>
              </a:p>
            </p:txBody>
          </p:sp>
          <p:sp>
            <p:nvSpPr>
              <p:cNvPr id="23" name="Oval 10"/>
              <p:cNvSpPr>
                <a:spLocks noChangeArrowheads="1"/>
              </p:cNvSpPr>
              <p:nvPr/>
            </p:nvSpPr>
            <p:spPr bwMode="auto">
              <a:xfrm>
                <a:off x="3408" y="3360"/>
                <a:ext cx="480" cy="480"/>
              </a:xfrm>
              <a:prstGeom prst="ellipse">
                <a:avLst/>
              </a:prstGeom>
              <a:solidFill>
                <a:schemeClr val="accent1"/>
              </a:solidFill>
              <a:ln w="9525">
                <a:solidFill>
                  <a:schemeClr val="tx1"/>
                </a:solidFill>
                <a:round/>
              </a:ln>
              <a:effectLst/>
            </p:spPr>
            <p:txBody>
              <a:bodyPr wrap="none" anchor="ctr"/>
              <a:lstStyle/>
              <a:p>
                <a:pPr algn="ctr"/>
                <a:r>
                  <a:rPr lang="en-US" sz="1200" b="0" dirty="0"/>
                  <a:t>Magnetite</a:t>
                </a:r>
                <a:endParaRPr lang="en-US" sz="1200" b="0" dirty="0"/>
              </a:p>
              <a:p>
                <a:pPr algn="ctr"/>
                <a:r>
                  <a:rPr lang="en-US" sz="1200" b="0" dirty="0"/>
                  <a:t> Core</a:t>
                </a:r>
                <a:endParaRPr lang="en-US" sz="1200" b="0" dirty="0"/>
              </a:p>
            </p:txBody>
          </p:sp>
          <p:sp>
            <p:nvSpPr>
              <p:cNvPr id="24" name="Text Box 13"/>
              <p:cNvSpPr txBox="1">
                <a:spLocks noChangeArrowheads="1"/>
              </p:cNvSpPr>
              <p:nvPr/>
            </p:nvSpPr>
            <p:spPr bwMode="auto">
              <a:xfrm>
                <a:off x="3264" y="3859"/>
                <a:ext cx="768" cy="173"/>
              </a:xfrm>
              <a:prstGeom prst="rect">
                <a:avLst/>
              </a:prstGeom>
              <a:noFill/>
              <a:ln w="9525">
                <a:noFill/>
                <a:miter lim="800000"/>
              </a:ln>
              <a:effectLst/>
            </p:spPr>
            <p:txBody>
              <a:bodyPr wrap="none">
                <a:spAutoFit/>
              </a:bodyPr>
              <a:lstStyle/>
              <a:p>
                <a:r>
                  <a:rPr lang="en-US" sz="1200" b="0" dirty="0"/>
                  <a:t>Starch Polymer</a:t>
                </a:r>
                <a:endParaRPr lang="en-US" sz="1200" b="0" dirty="0"/>
              </a:p>
            </p:txBody>
          </p:sp>
        </p:grpSp>
        <p:sp>
          <p:nvSpPr>
            <p:cNvPr id="8" name="Freeform 22"/>
            <p:cNvSpPr/>
            <p:nvPr/>
          </p:nvSpPr>
          <p:spPr bwMode="auto">
            <a:xfrm rot="1981432" flipV="1">
              <a:off x="3024" y="3216"/>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9" name="Freeform 23"/>
            <p:cNvSpPr/>
            <p:nvPr/>
          </p:nvSpPr>
          <p:spPr bwMode="auto">
            <a:xfrm flipV="1">
              <a:off x="2928" y="3648"/>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0" name="Oval 24"/>
            <p:cNvSpPr>
              <a:spLocks noChangeArrowheads="1"/>
            </p:cNvSpPr>
            <p:nvPr/>
          </p:nvSpPr>
          <p:spPr bwMode="auto">
            <a:xfrm>
              <a:off x="2736" y="3552"/>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11" name="Freeform 26"/>
            <p:cNvSpPr/>
            <p:nvPr/>
          </p:nvSpPr>
          <p:spPr bwMode="auto">
            <a:xfrm rot="4506888" flipV="1">
              <a:off x="3336" y="3000"/>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2" name="Oval 27"/>
            <p:cNvSpPr>
              <a:spLocks noChangeArrowheads="1"/>
            </p:cNvSpPr>
            <p:nvPr/>
          </p:nvSpPr>
          <p:spPr bwMode="auto">
            <a:xfrm>
              <a:off x="2880" y="3024"/>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13" name="Oval 31"/>
            <p:cNvSpPr>
              <a:spLocks noChangeArrowheads="1"/>
            </p:cNvSpPr>
            <p:nvPr/>
          </p:nvSpPr>
          <p:spPr bwMode="auto">
            <a:xfrm>
              <a:off x="3312" y="2736"/>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14" name="Freeform 32"/>
            <p:cNvSpPr/>
            <p:nvPr/>
          </p:nvSpPr>
          <p:spPr bwMode="auto">
            <a:xfrm rot="13869752" flipV="1">
              <a:off x="3912" y="4080"/>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5" name="Freeform 33"/>
            <p:cNvSpPr/>
            <p:nvPr/>
          </p:nvSpPr>
          <p:spPr bwMode="auto">
            <a:xfrm rot="10474629" flipV="1">
              <a:off x="4176" y="3504"/>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6" name="Freeform 34"/>
            <p:cNvSpPr/>
            <p:nvPr/>
          </p:nvSpPr>
          <p:spPr bwMode="auto">
            <a:xfrm rot="7500835" flipV="1">
              <a:off x="3912" y="3048"/>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7" name="Freeform 37"/>
            <p:cNvSpPr/>
            <p:nvPr/>
          </p:nvSpPr>
          <p:spPr bwMode="auto">
            <a:xfrm rot="6100792" flipV="1">
              <a:off x="3288" y="4152"/>
              <a:ext cx="192" cy="48"/>
            </a:xfrm>
            <a:custGeom>
              <a:avLst/>
              <a:gdLst/>
              <a:ahLst/>
              <a:cxnLst>
                <a:cxn ang="0">
                  <a:pos x="912" y="96"/>
                </a:cxn>
                <a:cxn ang="0">
                  <a:pos x="624" y="336"/>
                </a:cxn>
                <a:cxn ang="0">
                  <a:pos x="576" y="48"/>
                </a:cxn>
                <a:cxn ang="0">
                  <a:pos x="288" y="336"/>
                </a:cxn>
                <a:cxn ang="0">
                  <a:pos x="240" y="0"/>
                </a:cxn>
                <a:cxn ang="0">
                  <a:pos x="0" y="240"/>
                </a:cxn>
              </a:cxnLst>
              <a:rect l="0" t="0" r="r" b="b"/>
              <a:pathLst>
                <a:path w="912" h="336">
                  <a:moveTo>
                    <a:pt x="912" y="96"/>
                  </a:moveTo>
                  <a:lnTo>
                    <a:pt x="624" y="336"/>
                  </a:lnTo>
                  <a:lnTo>
                    <a:pt x="576" y="48"/>
                  </a:lnTo>
                  <a:lnTo>
                    <a:pt x="288" y="336"/>
                  </a:lnTo>
                  <a:lnTo>
                    <a:pt x="240" y="0"/>
                  </a:lnTo>
                  <a:lnTo>
                    <a:pt x="0" y="240"/>
                  </a:lnTo>
                </a:path>
              </a:pathLst>
            </a:custGeom>
            <a:noFill/>
            <a:ln w="9525">
              <a:solidFill>
                <a:schemeClr val="tx1"/>
              </a:solidFill>
              <a:round/>
            </a:ln>
            <a:effectLst/>
          </p:spPr>
          <p:txBody>
            <a:bodyPr/>
            <a:lstStyle/>
            <a:p>
              <a:endParaRPr lang="en-US"/>
            </a:p>
          </p:txBody>
        </p:sp>
        <p:sp>
          <p:nvSpPr>
            <p:cNvPr id="18" name="Oval 39"/>
            <p:cNvSpPr>
              <a:spLocks noChangeArrowheads="1"/>
            </p:cNvSpPr>
            <p:nvPr/>
          </p:nvSpPr>
          <p:spPr bwMode="auto">
            <a:xfrm>
              <a:off x="4032" y="2832"/>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19" name="Oval 40"/>
            <p:cNvSpPr>
              <a:spLocks noChangeArrowheads="1"/>
            </p:cNvSpPr>
            <p:nvPr/>
          </p:nvSpPr>
          <p:spPr bwMode="auto">
            <a:xfrm>
              <a:off x="4368" y="3408"/>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20" name="Oval 41"/>
            <p:cNvSpPr>
              <a:spLocks noChangeArrowheads="1"/>
            </p:cNvSpPr>
            <p:nvPr/>
          </p:nvSpPr>
          <p:spPr bwMode="auto">
            <a:xfrm>
              <a:off x="3984" y="4176"/>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sp>
          <p:nvSpPr>
            <p:cNvPr id="21" name="Oval 42"/>
            <p:cNvSpPr>
              <a:spLocks noChangeArrowheads="1"/>
            </p:cNvSpPr>
            <p:nvPr/>
          </p:nvSpPr>
          <p:spPr bwMode="auto">
            <a:xfrm>
              <a:off x="3216" y="4272"/>
              <a:ext cx="192" cy="192"/>
            </a:xfrm>
            <a:prstGeom prst="ellipse">
              <a:avLst/>
            </a:prstGeom>
            <a:solidFill>
              <a:srgbClr val="FF0000"/>
            </a:solidFill>
            <a:ln w="9525">
              <a:solidFill>
                <a:schemeClr val="tx1"/>
              </a:solidFill>
              <a:round/>
            </a:ln>
            <a:effectLst/>
          </p:spPr>
          <p:txBody>
            <a:bodyPr wrap="none" anchor="ctr"/>
            <a:lstStyle/>
            <a:p>
              <a:pPr algn="ctr"/>
              <a:r>
                <a:rPr lang="en-US" sz="1600">
                  <a:solidFill>
                    <a:schemeClr val="bg1"/>
                  </a:solidFill>
                </a:rPr>
                <a:t>M</a:t>
              </a:r>
              <a:endParaRPr lang="en-US" sz="1600">
                <a:solidFill>
                  <a:schemeClr val="bg1"/>
                </a:solidFill>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smtClean="0"/>
            </a:fld>
            <a:endParaRPr lang="en-US"/>
          </a:p>
        </p:txBody>
      </p:sp>
      <p:sp>
        <p:nvSpPr>
          <p:cNvPr id="4" name="Rectangle 2"/>
          <p:cNvSpPr txBox="1">
            <a:spLocks noChangeArrowheads="1"/>
          </p:cNvSpPr>
          <p:nvPr/>
        </p:nvSpPr>
        <p:spPr>
          <a:xfrm>
            <a:off x="914400" y="228600"/>
            <a:ext cx="7102720" cy="838200"/>
          </a:xfrm>
          <a:prstGeom prst="rect">
            <a:avLst/>
          </a:prstGeom>
        </p:spPr>
        <p:txBody>
          <a:bodyPr/>
          <a:lstStyle/>
          <a:p>
            <a:pPr marL="0" marR="0" lvl="0" indent="0" algn="ctr" defTabSz="8382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smtClean="0">
                <a:ln>
                  <a:noFill/>
                </a:ln>
                <a:solidFill>
                  <a:schemeClr val="tx2"/>
                </a:solidFill>
                <a:effectLst/>
                <a:uLnTx/>
                <a:uFillTx/>
                <a:latin typeface="+mj-lt"/>
                <a:ea typeface="+mj-ea"/>
                <a:cs typeface="+mj-cs"/>
              </a:rPr>
              <a:t>Delivery Magnetic nanoparticles</a:t>
            </a:r>
            <a:endParaRPr kumimoji="0" lang="en-US" sz="3600" b="0" i="0" u="none" strike="noStrike" kern="0" cap="none" spc="0" normalizeH="0" baseline="0" noProof="0" dirty="0">
              <a:ln>
                <a:noFill/>
              </a:ln>
              <a:solidFill>
                <a:schemeClr val="tx2"/>
              </a:solidFill>
              <a:effectLst/>
              <a:uLnTx/>
              <a:uFillTx/>
              <a:latin typeface="+mj-lt"/>
              <a:ea typeface="+mj-ea"/>
              <a:cs typeface="+mj-cs"/>
            </a:endParaRPr>
          </a:p>
        </p:txBody>
      </p:sp>
      <p:pic>
        <p:nvPicPr>
          <p:cNvPr id="5" name="Picture 3"/>
          <p:cNvPicPr>
            <a:picLocks noChangeAspect="1" noChangeArrowheads="1"/>
          </p:cNvPicPr>
          <p:nvPr/>
        </p:nvPicPr>
        <p:blipFill>
          <a:blip r:embed="rId1"/>
          <a:srcRect l="1472" t="50000"/>
          <a:stretch>
            <a:fillRect/>
          </a:stretch>
        </p:blipFill>
        <p:spPr bwMode="auto">
          <a:xfrm>
            <a:off x="5134708" y="1371600"/>
            <a:ext cx="3235569" cy="2209800"/>
          </a:xfrm>
          <a:prstGeom prst="rect">
            <a:avLst/>
          </a:prstGeom>
          <a:noFill/>
          <a:ln w="9525">
            <a:noFill/>
            <a:miter lim="800000"/>
            <a:headEnd/>
            <a:tailEnd/>
          </a:ln>
          <a:effectLst/>
        </p:spPr>
      </p:pic>
      <p:sp>
        <p:nvSpPr>
          <p:cNvPr id="6" name="Rectangle 8"/>
          <p:cNvSpPr txBox="1">
            <a:spLocks noChangeArrowheads="1"/>
          </p:cNvSpPr>
          <p:nvPr/>
        </p:nvSpPr>
        <p:spPr>
          <a:xfrm>
            <a:off x="703385" y="1219200"/>
            <a:ext cx="4431323" cy="4876800"/>
          </a:xfrm>
          <a:prstGeom prst="rect">
            <a:avLst/>
          </a:prstGeom>
          <a:noFill/>
        </p:spPr>
        <p:txBody>
          <a:bodyPr/>
          <a:lstStyle/>
          <a:p>
            <a:pPr marL="314325" marR="0" lvl="0" indent="-31432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Magnetite </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nanoparticles</a:t>
            </a:r>
            <a:r>
              <a:rPr kumimoji="0" lang="en-US" sz="2400" b="0" i="0" u="none" strike="noStrike" kern="0" cap="none" spc="0" normalizeH="0" baseline="0" noProof="0" dirty="0" smtClean="0">
                <a:ln>
                  <a:noFill/>
                </a:ln>
                <a:solidFill>
                  <a:schemeClr val="tx1"/>
                </a:solidFill>
                <a:effectLst/>
                <a:uLnTx/>
                <a:uFillTx/>
                <a:latin typeface="+mn-lt"/>
                <a:ea typeface="+mn-ea"/>
                <a:cs typeface="+mn-cs"/>
              </a:rPr>
              <a:t> encapsulated in </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liposomes</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 (1) Antibody conjugated (AML)</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 (2) Positive Surface Charge (MCL)</a:t>
            </a:r>
            <a:endParaRPr kumimoji="0" lang="en-US" sz="2400" b="0" i="0" u="none" strike="noStrike" kern="0" cap="none" spc="0" normalizeH="0" baseline="0" noProof="0" dirty="0" smtClean="0">
              <a:ln>
                <a:noFill/>
              </a:ln>
              <a:solidFill>
                <a:schemeClr val="tx1"/>
              </a:solidFill>
              <a:effectLst/>
              <a:uLnTx/>
              <a:uFillTx/>
              <a:latin typeface="+mn-lt"/>
            </a:endParaRPr>
          </a:p>
          <a:p>
            <a:pPr marL="314325" marR="0" lvl="0" indent="-31432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Sprague-</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Dawley</a:t>
            </a:r>
            <a:r>
              <a:rPr kumimoji="0" lang="en-US" sz="2400" b="0" i="0" u="none" strike="noStrike" kern="0" cap="none" spc="0" normalizeH="0" baseline="0" noProof="0" dirty="0" smtClean="0">
                <a:ln>
                  <a:noFill/>
                </a:ln>
                <a:solidFill>
                  <a:schemeClr val="tx1"/>
                </a:solidFill>
                <a:effectLst/>
                <a:uLnTx/>
                <a:uFillTx/>
                <a:latin typeface="+mn-lt"/>
                <a:ea typeface="+mn-ea"/>
                <a:cs typeface="+mn-cs"/>
              </a:rPr>
              <a:t> rats injected with two human tumors.</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  </a:t>
            </a:r>
            <a:r>
              <a:rPr kumimoji="0" lang="en-US" sz="2400" b="0" i="0" u="none" strike="noStrike" kern="0" cap="none" spc="0" normalizeH="0" baseline="0" noProof="0" dirty="0" err="1" smtClean="0">
                <a:ln>
                  <a:noFill/>
                </a:ln>
                <a:solidFill>
                  <a:schemeClr val="tx1"/>
                </a:solidFill>
                <a:effectLst/>
                <a:uLnTx/>
                <a:uFillTx/>
                <a:latin typeface="+mn-lt"/>
              </a:rPr>
              <a:t>Lipsomes</a:t>
            </a:r>
            <a:r>
              <a:rPr kumimoji="0" lang="en-US" sz="2400" b="0" i="0" u="none" strike="noStrike" kern="0" cap="none" spc="0" normalizeH="0" baseline="0" noProof="0" dirty="0" smtClean="0">
                <a:ln>
                  <a:noFill/>
                </a:ln>
                <a:solidFill>
                  <a:schemeClr val="tx1"/>
                </a:solidFill>
                <a:effectLst/>
                <a:uLnTx/>
                <a:uFillTx/>
                <a:latin typeface="+mn-lt"/>
              </a:rPr>
              <a:t> injected into 1</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  tumor (black) and applied</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1" fontAlgn="base" latinLnBrk="0" hangingPunct="1">
              <a:lnSpc>
                <a:spcPct val="9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 Alternating Magnetic Field</a:t>
            </a:r>
            <a:endParaRPr kumimoji="0" lang="en-US" sz="2400" b="0" i="0" u="none" strike="noStrike" kern="0" cap="none" spc="0" normalizeH="0" baseline="0" noProof="0" dirty="0">
              <a:ln>
                <a:noFill/>
              </a:ln>
              <a:solidFill>
                <a:schemeClr val="tx1"/>
              </a:solidFill>
              <a:effectLst/>
              <a:uLnTx/>
              <a:uFillTx/>
              <a:latin typeface="+mn-lt"/>
            </a:endParaRPr>
          </a:p>
        </p:txBody>
      </p:sp>
      <p:pic>
        <p:nvPicPr>
          <p:cNvPr id="7" name="Picture 9"/>
          <p:cNvPicPr>
            <a:picLocks noChangeAspect="1" noChangeArrowheads="1"/>
          </p:cNvPicPr>
          <p:nvPr/>
        </p:nvPicPr>
        <p:blipFill>
          <a:blip r:embed="rId2"/>
          <a:srcRect/>
          <a:stretch>
            <a:fillRect/>
          </a:stretch>
        </p:blipFill>
        <p:spPr bwMode="auto">
          <a:xfrm>
            <a:off x="5134708" y="3733800"/>
            <a:ext cx="3235569"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Date Placeholder 1"/>
          <p:cNvSpPr>
            <a:spLocks noGrp="1"/>
          </p:cNvSpPr>
          <p:nvPr>
            <p:ph type="dt" sz="half" idx="10"/>
          </p:nvPr>
        </p:nvSpPr>
        <p:spPr/>
        <p:txBody>
          <a:bodyPr/>
          <a:lstStyle/>
          <a:p>
            <a:fld id="{C09AE789-1AF7-4F11-A1FB-D41C558F340A}" type="datetime2">
              <a:rPr lang="en-US"/>
            </a:fld>
            <a:endParaRPr lang="en-US" dirty="0"/>
          </a:p>
        </p:txBody>
      </p:sp>
      <p:sp>
        <p:nvSpPr>
          <p:cNvPr id="9" name="Slide Number Placeholder 3"/>
          <p:cNvSpPr>
            <a:spLocks noGrp="1"/>
          </p:cNvSpPr>
          <p:nvPr>
            <p:ph type="sldNum" sz="quarter" idx="12"/>
          </p:nvPr>
        </p:nvSpPr>
        <p:spPr/>
        <p:txBody>
          <a:bodyPr/>
          <a:lstStyle/>
          <a:p>
            <a:fld id="{8D9B061C-C0EB-4588-BB38-C4862A2B4741}" type="slidenum">
              <a:rPr lang="en-US"/>
            </a:fld>
            <a:endParaRPr lang="en-US"/>
          </a:p>
        </p:txBody>
      </p:sp>
      <p:sp>
        <p:nvSpPr>
          <p:cNvPr id="532485" name="Rectangle 5"/>
          <p:cNvSpPr>
            <a:spLocks noChangeArrowheads="1"/>
          </p:cNvSpPr>
          <p:nvPr/>
        </p:nvSpPr>
        <p:spPr bwMode="auto">
          <a:xfrm>
            <a:off x="271097" y="1474788"/>
            <a:ext cx="3858357" cy="2746900"/>
          </a:xfrm>
          <a:prstGeom prst="rect">
            <a:avLst/>
          </a:prstGeom>
          <a:noFill/>
          <a:ln w="9525" algn="ctr">
            <a:noFill/>
            <a:miter lim="800000"/>
          </a:ln>
          <a:effectLst/>
        </p:spPr>
        <p:txBody>
          <a:bodyPr lIns="83814" tIns="41907" rIns="83814" bIns="41907" anchor="ctr">
            <a:spAutoFit/>
          </a:bodyPr>
          <a:lstStyle/>
          <a:p>
            <a:pPr defTabSz="838200"/>
            <a:r>
              <a:rPr lang="en-US" sz="2900" dirty="0"/>
              <a:t>Traditional drug delivery</a:t>
            </a:r>
            <a:endParaRPr lang="en-US" sz="2900" dirty="0"/>
          </a:p>
          <a:p>
            <a:pPr defTabSz="838200"/>
            <a:r>
              <a:rPr lang="en-US" dirty="0"/>
              <a:t> </a:t>
            </a:r>
            <a:endParaRPr lang="en-US" dirty="0"/>
          </a:p>
          <a:p>
            <a:pPr algn="l" defTabSz="838200"/>
            <a:r>
              <a:rPr lang="en-US" dirty="0"/>
              <a:t>1-Taken at predetermined intervals</a:t>
            </a:r>
            <a:endParaRPr lang="en-US" dirty="0"/>
          </a:p>
          <a:p>
            <a:pPr algn="l" defTabSz="838200"/>
            <a:endParaRPr lang="en-US" dirty="0"/>
          </a:p>
          <a:p>
            <a:pPr algn="l" defTabSz="838200"/>
            <a:endParaRPr lang="en-US" dirty="0"/>
          </a:p>
          <a:p>
            <a:pPr algn="l" defTabSz="838200"/>
            <a:r>
              <a:rPr lang="en-US" dirty="0"/>
              <a:t>2- Only small percentage of drug reaches desired target</a:t>
            </a:r>
            <a:endParaRPr lang="en-US" dirty="0"/>
          </a:p>
          <a:p>
            <a:pPr algn="l" defTabSz="838200"/>
            <a:endParaRPr lang="en-US" dirty="0"/>
          </a:p>
          <a:p>
            <a:pPr algn="l" defTabSz="838200"/>
            <a:r>
              <a:rPr lang="en-US" dirty="0"/>
              <a:t>3- Side </a:t>
            </a:r>
            <a:r>
              <a:rPr lang="en-US" dirty="0" smtClean="0"/>
              <a:t>effects common</a:t>
            </a:r>
            <a:endParaRPr lang="en-US" dirty="0"/>
          </a:p>
        </p:txBody>
      </p:sp>
      <p:sp>
        <p:nvSpPr>
          <p:cNvPr id="532486" name="Rectangle 6"/>
          <p:cNvSpPr>
            <a:spLocks noChangeArrowheads="1"/>
          </p:cNvSpPr>
          <p:nvPr/>
        </p:nvSpPr>
        <p:spPr bwMode="auto">
          <a:xfrm>
            <a:off x="4572000" y="1608138"/>
            <a:ext cx="4572000" cy="2469901"/>
          </a:xfrm>
          <a:prstGeom prst="rect">
            <a:avLst/>
          </a:prstGeom>
          <a:noFill/>
          <a:ln w="9525" algn="ctr">
            <a:noFill/>
            <a:miter lim="800000"/>
          </a:ln>
          <a:effectLst/>
        </p:spPr>
        <p:txBody>
          <a:bodyPr lIns="83814" tIns="41907" rIns="83814" bIns="41907">
            <a:spAutoFit/>
          </a:bodyPr>
          <a:lstStyle/>
          <a:p>
            <a:pPr defTabSz="838200"/>
            <a:r>
              <a:rPr lang="en-US" sz="2900"/>
              <a:t>Magnetic drug Magnetic</a:t>
            </a:r>
            <a:endParaRPr lang="en-US" sz="2900"/>
          </a:p>
          <a:p>
            <a:pPr defTabSz="838200"/>
            <a:endParaRPr lang="en-US"/>
          </a:p>
          <a:p>
            <a:pPr algn="l" defTabSz="838200"/>
            <a:r>
              <a:rPr lang="en-US"/>
              <a:t>1-Small size allows capillary distribution and uniform perfusion at specific sites</a:t>
            </a:r>
            <a:endParaRPr lang="en-US"/>
          </a:p>
          <a:p>
            <a:pPr algn="l" defTabSz="838200"/>
            <a:endParaRPr lang="en-US"/>
          </a:p>
          <a:p>
            <a:pPr algn="l" defTabSz="838200"/>
            <a:r>
              <a:rPr lang="en-US"/>
              <a:t>2-Reduces chances of side effects</a:t>
            </a:r>
            <a:endParaRPr lang="en-US"/>
          </a:p>
          <a:p>
            <a:pPr algn="l" defTabSz="838200"/>
            <a:endParaRPr lang="en-US"/>
          </a:p>
          <a:p>
            <a:pPr algn="l" defTabSz="838200"/>
            <a:r>
              <a:rPr lang="en-US"/>
              <a:t>3-Controllable releaserate of drugs</a:t>
            </a:r>
            <a:endParaRPr lang="en-US"/>
          </a:p>
        </p:txBody>
      </p:sp>
      <p:sp>
        <p:nvSpPr>
          <p:cNvPr id="532487" name="Rectangle 7"/>
          <p:cNvSpPr>
            <a:spLocks noChangeArrowheads="1"/>
          </p:cNvSpPr>
          <p:nvPr/>
        </p:nvSpPr>
        <p:spPr bwMode="auto">
          <a:xfrm>
            <a:off x="2968869" y="512763"/>
            <a:ext cx="2417188" cy="361631"/>
          </a:xfrm>
          <a:prstGeom prst="rect">
            <a:avLst/>
          </a:prstGeom>
          <a:noFill/>
          <a:ln w="9525" algn="ctr">
            <a:noFill/>
            <a:miter lim="800000"/>
          </a:ln>
          <a:effectLst/>
        </p:spPr>
        <p:txBody>
          <a:bodyPr wrap="none" lIns="83814" tIns="41907" rIns="83814" bIns="41907">
            <a:spAutoFit/>
          </a:bodyPr>
          <a:lstStyle/>
          <a:p>
            <a:pPr defTabSz="838200"/>
            <a:r>
              <a:rPr lang="en-US" b="1">
                <a:solidFill>
                  <a:srgbClr val="660066"/>
                </a:solidFill>
              </a:rPr>
              <a:t>Magnetic Drug Delivery</a:t>
            </a:r>
            <a:endParaRPr lang="en-US" b="1">
              <a:solidFill>
                <a:srgbClr val="660066"/>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latin typeface="Garamond" pitchFamily="18" charset="0"/>
              </a:rPr>
              <a:t>Magnetic Core RAM</a:t>
            </a:r>
            <a:endParaRPr lang="el-GR" smtClean="0">
              <a:latin typeface="Garamond" pitchFamily="18" charset="0"/>
            </a:endParaRPr>
          </a:p>
        </p:txBody>
      </p:sp>
      <p:pic>
        <p:nvPicPr>
          <p:cNvPr id="61443" name="Picture 3" descr="167266-qa14apr08"/>
          <p:cNvPicPr>
            <a:picLocks noGrp="1" noChangeAspect="1" noChangeArrowheads="1"/>
          </p:cNvPicPr>
          <p:nvPr>
            <p:ph idx="1"/>
          </p:nvPr>
        </p:nvPicPr>
        <p:blipFill>
          <a:blip r:embed="rId1"/>
          <a:srcRect/>
          <a:stretch>
            <a:fillRect/>
          </a:stretch>
        </p:blipFill>
        <p:spPr>
          <a:xfrm>
            <a:off x="4211639" y="1844675"/>
            <a:ext cx="4319587" cy="4319588"/>
          </a:xfrm>
          <a:noFill/>
        </p:spPr>
      </p:pic>
      <p:sp>
        <p:nvSpPr>
          <p:cNvPr id="61444" name="Text Box 4"/>
          <p:cNvSpPr txBox="1">
            <a:spLocks noChangeArrowheads="1"/>
          </p:cNvSpPr>
          <p:nvPr/>
        </p:nvSpPr>
        <p:spPr bwMode="auto">
          <a:xfrm>
            <a:off x="611188" y="1844675"/>
            <a:ext cx="3313112" cy="5262979"/>
          </a:xfrm>
          <a:prstGeom prst="rect">
            <a:avLst/>
          </a:prstGeom>
          <a:noFill/>
          <a:ln w="9525">
            <a:noFill/>
            <a:miter lim="800000"/>
          </a:ln>
          <a:effectLst/>
        </p:spPr>
        <p:txBody>
          <a:bodyPr>
            <a:spAutoFit/>
          </a:bodyPr>
          <a:lstStyle/>
          <a:p>
            <a:pPr eaLnBrk="1" hangingPunct="1">
              <a:lnSpc>
                <a:spcPct val="100000"/>
              </a:lnSpc>
              <a:spcBef>
                <a:spcPct val="0"/>
              </a:spcBef>
              <a:buClrTx/>
              <a:buSzTx/>
            </a:pPr>
            <a:r>
              <a:rPr lang="en-US" sz="2400"/>
              <a:t> T</a:t>
            </a:r>
            <a:r>
              <a:rPr lang="el-GR" sz="2400"/>
              <a:t>he memory cells</a:t>
            </a:r>
            <a:r>
              <a:rPr lang="en-US" sz="2400"/>
              <a:t> </a:t>
            </a:r>
            <a:r>
              <a:rPr lang="el-GR" sz="2400"/>
              <a:t>consist of wired</a:t>
            </a:r>
            <a:r>
              <a:rPr lang="en-US" sz="2400"/>
              <a:t> </a:t>
            </a:r>
            <a:r>
              <a:rPr lang="el-GR" sz="2400"/>
              <a:t>threaded tiny ferrite </a:t>
            </a:r>
            <a:r>
              <a:rPr lang="en-US" sz="2400"/>
              <a:t>rings (cores).</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X and Y lines to apply the magnetic filed.</a:t>
            </a:r>
            <a:endParaRPr lang="en-US" sz="2400"/>
          </a:p>
          <a:p>
            <a:pPr eaLnBrk="1" hangingPunct="1">
              <a:lnSpc>
                <a:spcPct val="100000"/>
              </a:lnSpc>
              <a:spcBef>
                <a:spcPct val="0"/>
              </a:spcBef>
              <a:buClrTx/>
              <a:buSzTx/>
            </a:pPr>
            <a:endParaRPr lang="en-US" sz="2400"/>
          </a:p>
          <a:p>
            <a:pPr eaLnBrk="1" hangingPunct="1">
              <a:lnSpc>
                <a:spcPct val="100000"/>
              </a:lnSpc>
              <a:spcBef>
                <a:spcPct val="0"/>
              </a:spcBef>
              <a:buClrTx/>
              <a:buSzTx/>
            </a:pPr>
            <a:r>
              <a:rPr lang="en-US" sz="2400"/>
              <a:t> Sense/Inhibit line to ‘read’ the current pulse when the polarization of the magnetic field changes.</a:t>
            </a:r>
            <a:endParaRPr lang="en-US" sz="2400"/>
          </a:p>
          <a:p>
            <a:pPr eaLnBrk="1" hangingPunct="1">
              <a:lnSpc>
                <a:spcPct val="100000"/>
              </a:lnSpc>
              <a:spcBef>
                <a:spcPct val="0"/>
              </a:spcBef>
              <a:buClrTx/>
              <a:buSzTx/>
            </a:pPr>
            <a:endParaRPr lang="el-GR" sz="2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Date Placeholder 1"/>
          <p:cNvSpPr>
            <a:spLocks noGrp="1"/>
          </p:cNvSpPr>
          <p:nvPr>
            <p:ph type="dt" sz="half" idx="10"/>
          </p:nvPr>
        </p:nvSpPr>
        <p:spPr/>
        <p:txBody>
          <a:bodyPr/>
          <a:lstStyle/>
          <a:p>
            <a:fld id="{F04DBCFC-10E2-4AC9-A074-B6FF2157DEA8}" type="datetime2">
              <a:rPr lang="en-US"/>
            </a:fld>
            <a:endParaRPr lang="en-US"/>
          </a:p>
        </p:txBody>
      </p:sp>
      <p:sp>
        <p:nvSpPr>
          <p:cNvPr id="11" name="Slide Number Placeholder 3"/>
          <p:cNvSpPr>
            <a:spLocks noGrp="1"/>
          </p:cNvSpPr>
          <p:nvPr>
            <p:ph type="sldNum" sz="quarter" idx="12"/>
          </p:nvPr>
        </p:nvSpPr>
        <p:spPr/>
        <p:txBody>
          <a:bodyPr/>
          <a:lstStyle/>
          <a:p>
            <a:fld id="{6BAAE429-2D32-4B69-BCDC-67CFC5D3ADED}" type="slidenum">
              <a:rPr lang="en-US"/>
            </a:fld>
            <a:endParaRPr lang="en-US"/>
          </a:p>
        </p:txBody>
      </p:sp>
      <p:pic>
        <p:nvPicPr>
          <p:cNvPr id="655371" name="Picture 11" descr="95x15"/>
          <p:cNvPicPr>
            <a:picLocks noChangeAspect="1" noChangeArrowheads="1"/>
          </p:cNvPicPr>
          <p:nvPr/>
        </p:nvPicPr>
        <p:blipFill>
          <a:blip r:embed="rId1"/>
          <a:srcRect/>
          <a:stretch>
            <a:fillRect/>
          </a:stretch>
        </p:blipFill>
        <p:spPr bwMode="auto">
          <a:xfrm>
            <a:off x="5062905" y="849314"/>
            <a:ext cx="3853962" cy="2016125"/>
          </a:xfrm>
          <a:prstGeom prst="rect">
            <a:avLst/>
          </a:prstGeom>
          <a:noFill/>
        </p:spPr>
      </p:pic>
      <p:pic>
        <p:nvPicPr>
          <p:cNvPr id="655372" name="Picture 12" descr="95x11s"/>
          <p:cNvPicPr>
            <a:picLocks noChangeAspect="1" noChangeArrowheads="1"/>
          </p:cNvPicPr>
          <p:nvPr/>
        </p:nvPicPr>
        <p:blipFill>
          <a:blip r:embed="rId2"/>
          <a:srcRect/>
          <a:stretch>
            <a:fillRect/>
          </a:stretch>
        </p:blipFill>
        <p:spPr bwMode="auto">
          <a:xfrm>
            <a:off x="298939" y="773114"/>
            <a:ext cx="1960685" cy="1849437"/>
          </a:xfrm>
          <a:prstGeom prst="rect">
            <a:avLst/>
          </a:prstGeom>
          <a:noFill/>
        </p:spPr>
      </p:pic>
      <p:sp>
        <p:nvSpPr>
          <p:cNvPr id="655373" name="Text Box 13"/>
          <p:cNvSpPr txBox="1">
            <a:spLocks noChangeArrowheads="1"/>
          </p:cNvSpPr>
          <p:nvPr/>
        </p:nvSpPr>
        <p:spPr bwMode="auto">
          <a:xfrm>
            <a:off x="2321169" y="191870"/>
            <a:ext cx="4612160" cy="646331"/>
          </a:xfrm>
          <a:prstGeom prst="rect">
            <a:avLst/>
          </a:prstGeom>
          <a:noFill/>
          <a:ln w="9525" algn="ctr">
            <a:noFill/>
            <a:miter lim="800000"/>
          </a:ln>
          <a:effectLst/>
        </p:spPr>
        <p:txBody>
          <a:bodyPr wrap="none">
            <a:spAutoFit/>
          </a:bodyPr>
          <a:lstStyle/>
          <a:p>
            <a:pPr defTabSz="838200"/>
            <a:r>
              <a:rPr lang="en-US" sz="3600" dirty="0" smtClean="0"/>
              <a:t>MAGNETIC RECORDING</a:t>
            </a:r>
            <a:endParaRPr lang="en-US" sz="3600" dirty="0"/>
          </a:p>
        </p:txBody>
      </p:sp>
      <p:pic>
        <p:nvPicPr>
          <p:cNvPr id="655374" name="Picture 14" descr="95x14"/>
          <p:cNvPicPr>
            <a:picLocks noChangeAspect="1" noChangeArrowheads="1"/>
          </p:cNvPicPr>
          <p:nvPr/>
        </p:nvPicPr>
        <p:blipFill>
          <a:blip r:embed="rId3"/>
          <a:srcRect/>
          <a:stretch>
            <a:fillRect/>
          </a:stretch>
        </p:blipFill>
        <p:spPr bwMode="auto">
          <a:xfrm>
            <a:off x="3100755" y="773114"/>
            <a:ext cx="1962150" cy="1978025"/>
          </a:xfrm>
          <a:prstGeom prst="rect">
            <a:avLst/>
          </a:prstGeom>
          <a:noFill/>
        </p:spPr>
      </p:pic>
      <p:pic>
        <p:nvPicPr>
          <p:cNvPr id="655375" name="Picture 15" descr="95x19"/>
          <p:cNvPicPr>
            <a:picLocks noChangeAspect="1" noChangeArrowheads="1"/>
          </p:cNvPicPr>
          <p:nvPr/>
        </p:nvPicPr>
        <p:blipFill>
          <a:blip r:embed="rId4"/>
          <a:srcRect/>
          <a:stretch>
            <a:fillRect/>
          </a:stretch>
        </p:blipFill>
        <p:spPr bwMode="auto">
          <a:xfrm>
            <a:off x="1138605" y="3049589"/>
            <a:ext cx="5114192" cy="2655887"/>
          </a:xfrm>
          <a:prstGeom prst="rect">
            <a:avLst/>
          </a:prstGeom>
          <a:noFill/>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19992</Words>
  <Application>WPS Presentation</Application>
  <PresentationFormat>On-screen Show (4:3)</PresentationFormat>
  <Paragraphs>828</Paragraphs>
  <Slides>73</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7</vt:i4>
      </vt:variant>
      <vt:variant>
        <vt:lpstr>幻灯片标题</vt:lpstr>
      </vt:variant>
      <vt:variant>
        <vt:i4>73</vt:i4>
      </vt:variant>
    </vt:vector>
  </HeadingPairs>
  <TitlesOfParts>
    <vt:vector size="94" baseType="lpstr">
      <vt:lpstr>Arial</vt:lpstr>
      <vt:lpstr>SimSun</vt:lpstr>
      <vt:lpstr>Wingdings</vt:lpstr>
      <vt:lpstr>Calibri</vt:lpstr>
      <vt:lpstr>Times New Roman</vt:lpstr>
      <vt:lpstr>Garamond</vt:lpstr>
      <vt:lpstr>Gubbi</vt:lpstr>
      <vt:lpstr>PMingLiU</vt:lpstr>
      <vt:lpstr>Symbol</vt:lpstr>
      <vt:lpstr>微软雅黑</vt:lpstr>
      <vt:lpstr>Arial Unicode MS</vt:lpstr>
      <vt:lpstr>CaskaydiaCove Nerd Font</vt:lpstr>
      <vt:lpstr>Droid Sans Fallback</vt:lpstr>
      <vt:lpstr>Office Theme</vt:lpstr>
      <vt:lpstr>PBrush</vt:lpstr>
      <vt:lpstr>PBrush</vt:lpstr>
      <vt:lpstr>PBrush</vt:lpstr>
      <vt:lpstr>PBrush</vt:lpstr>
      <vt:lpstr>PBrush</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Magnetic Core RAM</vt:lpstr>
      <vt:lpstr>Magnetic Core RAM</vt:lpstr>
      <vt:lpstr>PowerPoint 演示文稿</vt:lpstr>
      <vt:lpstr>PowerPoint 演示文稿</vt:lpstr>
      <vt:lpstr>PowerPoint 演示文稿</vt:lpstr>
      <vt:lpstr>PowerPoint 演示文稿</vt:lpstr>
      <vt:lpstr>non-volatile memory devices</vt:lpstr>
      <vt:lpstr>PowerPoint 演示文稿</vt:lpstr>
      <vt:lpstr>PowerPoint 演示文稿</vt:lpstr>
      <vt:lpstr>PowerPoint 演示文稿</vt:lpstr>
      <vt:lpstr>PowerPoint 演示文稿</vt:lpstr>
      <vt:lpstr>PowerPoint 演示文稿</vt:lpstr>
      <vt:lpstr>PowerPoint 演示文稿</vt:lpstr>
      <vt:lpstr>Hard Disk Drive</vt:lpstr>
      <vt:lpstr>PowerPoint 演示文稿</vt:lpstr>
      <vt:lpstr>Magnetic Disks</vt:lpstr>
      <vt:lpstr>PowerPoint 演示文稿</vt:lpstr>
      <vt:lpstr>PowerPoint 演示文稿</vt:lpstr>
      <vt:lpstr>PowerPoint 演示文稿</vt:lpstr>
      <vt:lpstr>PowerPoint 演示文稿</vt:lpstr>
      <vt:lpstr>PowerPoint 演示文稿</vt:lpstr>
      <vt:lpstr>PowerPoint 演示文稿</vt:lpstr>
      <vt:lpstr>Giant Magnetoresistance (GMR)</vt:lpstr>
      <vt:lpstr>Tunnel Magnetoresistance (TMR)</vt:lpstr>
      <vt:lpstr>Tunnel Magnetoresistance (TMR)</vt:lpstr>
      <vt:lpstr>Tunnel Magnetoresistance (TMR)</vt:lpstr>
      <vt:lpstr>Spin Valve GMR</vt:lpstr>
      <vt:lpstr>Magnetic Tunnel Junction (MTJ)</vt:lpstr>
      <vt:lpstr>MRAM</vt:lpstr>
      <vt:lpstr>MRAM: Fixed layer</vt:lpstr>
      <vt:lpstr>MRAM: Reading process</vt:lpstr>
      <vt:lpstr>MRAM: Writing process</vt:lpstr>
      <vt:lpstr>MRAM: Writing process</vt:lpstr>
      <vt:lpstr>MRAM: Characteristics</vt:lpstr>
      <vt:lpstr>Future MRAM Improvements</vt:lpstr>
      <vt:lpstr>Future MRAM Improvements</vt:lpstr>
      <vt:lpstr>MRAM Status</vt:lpstr>
      <vt:lpstr>SPINTRONICS THE SOLUTION</vt:lpstr>
      <vt:lpstr>Optical storage devices</vt:lpstr>
      <vt:lpstr>PowerPoint 演示文稿</vt:lpstr>
      <vt:lpstr> DVD (Digital Versatile Disk)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Magnetite Cationic Liposomes (MCL)</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maheeth</cp:lastModifiedBy>
  <cp:revision>56</cp:revision>
  <dcterms:created xsi:type="dcterms:W3CDTF">2021-11-22T19:38:52Z</dcterms:created>
  <dcterms:modified xsi:type="dcterms:W3CDTF">2021-11-22T19:38:52Z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0x0101009FD16ED3FE24DD49BB3D15BD75765A63</vt:lpwstr>
  </property>
  <property fmtid="{D5CDD505-2E9C-101B-9397-08002B2CF9AE}" pid="3" name="KSOProductBuildVer">
    <vt:lpwstr>1033-11.1.0.10702</vt:lpwstr>
  </property>
</Properties>
</file>